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RQND Pro UltraWide" charset="1" panose="00000500000000000000"/>
      <p:regular r:id="rId17"/>
    </p:embeddedFont>
    <p:embeddedFont>
      <p:font typeface="Helvetica World" charset="1" panose="020B0500040000020004"/>
      <p:regular r:id="rId18"/>
    </p:embeddedFont>
    <p:embeddedFont>
      <p:font typeface="Helvetica World Bold" charset="1" panose="020B0800040000020004"/>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jpeg>
</file>

<file path=ppt/media/image14.jpeg>
</file>

<file path=ppt/media/image15.pn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jpeg>
</file>

<file path=ppt/media/image27.jpeg>
</file>

<file path=ppt/media/image28.jpeg>
</file>

<file path=ppt/media/image3.svg>
</file>

<file path=ppt/media/image4.jpeg>
</file>

<file path=ppt/media/image5.png>
</file>

<file path=ppt/media/image6.sv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8.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0.png" Type="http://schemas.openxmlformats.org/officeDocument/2006/relationships/image"/><Relationship Id="rId4" Target="../media/image1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jpeg" Type="http://schemas.openxmlformats.org/officeDocument/2006/relationships/image"/><Relationship Id="rId4" Target="../media/image14.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jpeg" Type="http://schemas.openxmlformats.org/officeDocument/2006/relationships/image"/><Relationship Id="rId4" Target="../media/image17.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png" Type="http://schemas.openxmlformats.org/officeDocument/2006/relationships/image"/><Relationship Id="rId4" Target="../media/image20.png" Type="http://schemas.openxmlformats.org/officeDocument/2006/relationships/image"/><Relationship Id="rId5" Target="../media/image2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 Id="rId3" Target="../media/image23.png" Type="http://schemas.openxmlformats.org/officeDocument/2006/relationships/image"/><Relationship Id="rId4" Target="../media/image24.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jpeg" Type="http://schemas.openxmlformats.org/officeDocument/2006/relationships/image"/><Relationship Id="rId4" Target="../media/image27.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6854714" y="1170555"/>
            <a:ext cx="10918936" cy="7945891"/>
            <a:chOff x="0" y="0"/>
            <a:chExt cx="1691629" cy="1231026"/>
          </a:xfrm>
        </p:grpSpPr>
        <p:sp>
          <p:nvSpPr>
            <p:cNvPr name="Freeform 3" id="3"/>
            <p:cNvSpPr/>
            <p:nvPr/>
          </p:nvSpPr>
          <p:spPr>
            <a:xfrm flipH="false" flipV="false" rot="0">
              <a:off x="0" y="0"/>
              <a:ext cx="1691629" cy="1231026"/>
            </a:xfrm>
            <a:custGeom>
              <a:avLst/>
              <a:gdLst/>
              <a:ahLst/>
              <a:cxnLst/>
              <a:rect r="r" b="b" t="t" l="l"/>
              <a:pathLst>
                <a:path h="1231026" w="1691629">
                  <a:moveTo>
                    <a:pt x="0" y="0"/>
                  </a:moveTo>
                  <a:lnTo>
                    <a:pt x="1691629" y="0"/>
                  </a:lnTo>
                  <a:lnTo>
                    <a:pt x="1691629" y="1231026"/>
                  </a:lnTo>
                  <a:lnTo>
                    <a:pt x="0" y="1231026"/>
                  </a:lnTo>
                  <a:close/>
                </a:path>
              </a:pathLst>
            </a:custGeom>
            <a:blipFill>
              <a:blip r:embed="rId2"/>
              <a:stretch>
                <a:fillRect l="-9021" t="0" r="0" b="0"/>
              </a:stretch>
            </a:blipFill>
          </p:spPr>
        </p:sp>
      </p:grpSp>
      <p:sp>
        <p:nvSpPr>
          <p:cNvPr name="TextBox 4" id="4"/>
          <p:cNvSpPr txBox="true"/>
          <p:nvPr/>
        </p:nvSpPr>
        <p:spPr>
          <a:xfrm rot="0">
            <a:off x="774934" y="2165455"/>
            <a:ext cx="11539248" cy="2152477"/>
          </a:xfrm>
          <a:prstGeom prst="rect">
            <a:avLst/>
          </a:prstGeom>
        </p:spPr>
        <p:txBody>
          <a:bodyPr anchor="t" rtlCol="false" tIns="0" lIns="0" bIns="0" rIns="0">
            <a:spAutoFit/>
          </a:bodyPr>
          <a:lstStyle/>
          <a:p>
            <a:pPr algn="ctr">
              <a:lnSpc>
                <a:spcPts val="4007"/>
              </a:lnSpc>
            </a:pPr>
            <a:r>
              <a:rPr lang="en-US" sz="6463">
                <a:solidFill>
                  <a:srgbClr val="C1FF72"/>
                </a:solidFill>
                <a:latin typeface="RQND Pro UltraWide"/>
                <a:ea typeface="RQND Pro UltraWide"/>
                <a:cs typeface="RQND Pro UltraWide"/>
                <a:sym typeface="RQND Pro UltraWide"/>
              </a:rPr>
              <a:t>KLASIFIKASI GAMBAR CIFAR-10 MENGGUNAKAN  ALGORITMA CNN</a:t>
            </a:r>
          </a:p>
        </p:txBody>
      </p:sp>
      <p:sp>
        <p:nvSpPr>
          <p:cNvPr name="Freeform 5" id="5"/>
          <p:cNvSpPr/>
          <p:nvPr/>
        </p:nvSpPr>
        <p:spPr>
          <a:xfrm flipH="false" flipV="false" rot="0">
            <a:off x="1607240" y="5411405"/>
            <a:ext cx="3421752" cy="437101"/>
          </a:xfrm>
          <a:custGeom>
            <a:avLst/>
            <a:gdLst/>
            <a:ahLst/>
            <a:cxnLst/>
            <a:rect r="r" b="b" t="t" l="l"/>
            <a:pathLst>
              <a:path h="437101" w="3421752">
                <a:moveTo>
                  <a:pt x="0" y="0"/>
                </a:moveTo>
                <a:lnTo>
                  <a:pt x="3421752" y="0"/>
                </a:lnTo>
                <a:lnTo>
                  <a:pt x="3421752" y="437101"/>
                </a:lnTo>
                <a:lnTo>
                  <a:pt x="0" y="43710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1558610" y="7229361"/>
            <a:ext cx="3470382" cy="946619"/>
          </a:xfrm>
          <a:prstGeom prst="rect">
            <a:avLst/>
          </a:prstGeom>
        </p:spPr>
        <p:txBody>
          <a:bodyPr anchor="t" rtlCol="false" tIns="0" lIns="0" bIns="0" rIns="0">
            <a:spAutoFit/>
          </a:bodyPr>
          <a:lstStyle/>
          <a:p>
            <a:pPr algn="ctr">
              <a:lnSpc>
                <a:spcPts val="3886"/>
              </a:lnSpc>
            </a:pPr>
            <a:r>
              <a:rPr lang="en-US" sz="2775" spc="-55">
                <a:solidFill>
                  <a:srgbClr val="C1FF72"/>
                </a:solidFill>
                <a:latin typeface="Helvetica World"/>
                <a:ea typeface="Helvetica World"/>
                <a:cs typeface="Helvetica World"/>
                <a:sym typeface="Helvetica World"/>
              </a:rPr>
              <a:t>Nama : Azri Harniza</a:t>
            </a:r>
          </a:p>
          <a:p>
            <a:pPr algn="ctr">
              <a:lnSpc>
                <a:spcPts val="3886"/>
              </a:lnSpc>
              <a:spcBef>
                <a:spcPct val="0"/>
              </a:spcBef>
            </a:pPr>
            <a:r>
              <a:rPr lang="en-US" sz="2775" spc="-55">
                <a:solidFill>
                  <a:srgbClr val="C1FF72"/>
                </a:solidFill>
                <a:latin typeface="Helvetica World"/>
                <a:ea typeface="Helvetica World"/>
                <a:cs typeface="Helvetica World"/>
                <a:sym typeface="Helvetica World"/>
              </a:rPr>
              <a:t>NPM : 2208107010034</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028700" y="1032855"/>
            <a:ext cx="16230600" cy="684911"/>
          </a:xfrm>
          <a:prstGeom prst="rect">
            <a:avLst/>
          </a:prstGeom>
        </p:spPr>
        <p:txBody>
          <a:bodyPr anchor="t" rtlCol="false" tIns="0" lIns="0" bIns="0" rIns="0">
            <a:spAutoFit/>
          </a:bodyPr>
          <a:lstStyle/>
          <a:p>
            <a:pPr algn="ctr">
              <a:lnSpc>
                <a:spcPts val="4402"/>
              </a:lnSpc>
            </a:pPr>
            <a:r>
              <a:rPr lang="en-US" sz="7100">
                <a:solidFill>
                  <a:srgbClr val="C1FF72"/>
                </a:solidFill>
                <a:latin typeface="RQND Pro UltraWide"/>
                <a:ea typeface="RQND Pro UltraWide"/>
                <a:cs typeface="RQND Pro UltraWide"/>
                <a:sym typeface="RQND Pro UltraWide"/>
              </a:rPr>
              <a:t>KESIMPULAN</a:t>
            </a:r>
          </a:p>
        </p:txBody>
      </p:sp>
      <p:sp>
        <p:nvSpPr>
          <p:cNvPr name="TextBox 3" id="3"/>
          <p:cNvSpPr txBox="true"/>
          <p:nvPr/>
        </p:nvSpPr>
        <p:spPr>
          <a:xfrm rot="0">
            <a:off x="1028700" y="2066036"/>
            <a:ext cx="16230600" cy="7414266"/>
          </a:xfrm>
          <a:prstGeom prst="rect">
            <a:avLst/>
          </a:prstGeom>
        </p:spPr>
        <p:txBody>
          <a:bodyPr anchor="t" rtlCol="false" tIns="0" lIns="0" bIns="0" rIns="0">
            <a:spAutoFit/>
          </a:bodyPr>
          <a:lstStyle/>
          <a:p>
            <a:pPr algn="just">
              <a:lnSpc>
                <a:spcPts val="2939"/>
              </a:lnSpc>
            </a:pPr>
            <a:r>
              <a:rPr lang="en-US" sz="2099" spc="-41">
                <a:solidFill>
                  <a:srgbClr val="FFFFFF"/>
                </a:solidFill>
                <a:latin typeface="Helvetica World"/>
                <a:ea typeface="Helvetica World"/>
                <a:cs typeface="Helvetica World"/>
                <a:sym typeface="Helvetica World"/>
              </a:rPr>
              <a:t>     Pada tugas ini, digunakan Convolutional Neural Networks (CNN) sebagai algoritma untuk menyelesaikan tugas klasifikasi gambar pada dataset CIFAR-10. CNN adalah algoritma yang sangat efektif dalam pemprosesan data gambar karena kemampuannya dalam mengekstraksi fitur hierarkis dari gambar melalui lapisan konvolusi dan pooling. Dengan lapisan-lapisan konvolusi yang dapat mendeteksi fitur-fitur seperti tepi, tekstur, dan pola lebih kompleks, CNN dapat melakukan klasifikasi yang sangat akurat dan efisien pada data gambar. Model yang dibangun terdiri dari beberapa lapisan konvolusi diikuti dengan lapisan pooling, dan lapisan dense yang menghubungkan hasil ekstraksi fitur untuk menghasilkan output klasifikasi.</a:t>
            </a:r>
          </a:p>
          <a:p>
            <a:pPr algn="just">
              <a:lnSpc>
                <a:spcPts val="2939"/>
              </a:lnSpc>
            </a:pPr>
          </a:p>
          <a:p>
            <a:pPr algn="just">
              <a:lnSpc>
                <a:spcPts val="2939"/>
              </a:lnSpc>
            </a:pPr>
            <a:r>
              <a:rPr lang="en-US" sz="2099" spc="-41">
                <a:solidFill>
                  <a:srgbClr val="FFFFFF"/>
                </a:solidFill>
                <a:latin typeface="Helvetica World"/>
                <a:ea typeface="Helvetica World"/>
                <a:cs typeface="Helvetica World"/>
                <a:sym typeface="Helvetica World"/>
              </a:rPr>
              <a:t>     </a:t>
            </a:r>
            <a:r>
              <a:rPr lang="en-US" sz="2099" spc="-41">
                <a:solidFill>
                  <a:srgbClr val="FFFFFF"/>
                </a:solidFill>
                <a:latin typeface="Helvetica World"/>
                <a:ea typeface="Helvetica World"/>
                <a:cs typeface="Helvetica World"/>
                <a:sym typeface="Helvetica World"/>
              </a:rPr>
              <a:t>Dataset CIFAR-10 yang digunakan dalam tugas ini terdiri dari 60.000 gambar berwarna dalam 10 kategori, dengan 50.000 gambar untuk training dan 10.000 gambar untuk testing. Setiap gambar berukuran 32x32 pixel dan mewakili kategori seperti pesawat terbang, mobil, burung, kucing, anjing, dan lain-lain. Data ini telah diproses dengan menormalisasi nilai piksel dan melakukan one-hot encoding terhadap label untuk keperluan pelatihan model. Dataset CIFAR-10 sering digunakan sebagai benchmark untuk mengevaluasi performa model dalam tugas klasifikasi gambar, sehingga menjadi pilihan yang tepat untuk eksperimen ini.</a:t>
            </a:r>
          </a:p>
          <a:p>
            <a:pPr algn="just">
              <a:lnSpc>
                <a:spcPts val="2939"/>
              </a:lnSpc>
            </a:pPr>
          </a:p>
          <a:p>
            <a:pPr algn="just">
              <a:lnSpc>
                <a:spcPts val="2939"/>
              </a:lnSpc>
              <a:spcBef>
                <a:spcPct val="0"/>
              </a:spcBef>
            </a:pPr>
            <a:r>
              <a:rPr lang="en-US" sz="2099" spc="-41">
                <a:solidFill>
                  <a:srgbClr val="FFFFFF"/>
                </a:solidFill>
                <a:latin typeface="Helvetica World"/>
                <a:ea typeface="Helvetica World"/>
                <a:cs typeface="Helvetica World"/>
                <a:sym typeface="Helvetica World"/>
              </a:rPr>
              <a:t>     </a:t>
            </a:r>
            <a:r>
              <a:rPr lang="en-US" sz="2099" spc="-41">
                <a:solidFill>
                  <a:srgbClr val="FFFFFF"/>
                </a:solidFill>
                <a:latin typeface="Helvetica World"/>
                <a:ea typeface="Helvetica World"/>
                <a:cs typeface="Helvetica World"/>
                <a:sym typeface="Helvetica World"/>
              </a:rPr>
              <a:t>Hasil eksperimen menunjukkan bahwa model CNN yang dibangun berhasil mencapai akurasi yang baik pada dataset CIFAR-10. Pada pelatihan, model menunjukkan peningkatan akurasi yang signifikan dari epoch ke epoch. Berdasarkan visualisasi confusion matrix, model dapat mengklasifikasikan dengan tepat berbagai kategori gambar, meskipun ada kesalahan sedikit lebih banyak pada beberapa kategori tertentu, seperti kucing dan anjing. Akurasi dan loss yang ditampilkan pada grafik menunjukkan bahwa model cukup efektif dalam mempelajari pola dalam data gambar, namun masih ada ruang untuk perbaikan lebih lanjut dengan menggunakan teknik-teknik seperti augmentasi data, fine-tuning, atau arsitektur model yang lebih kompleks. Secara keseluruhan, penerapan CNN pada dataset CIFAR-10 memberikan hasil yang memuaskan untuk tugas klasifikasi gambar.</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028700" y="3029983"/>
            <a:ext cx="16230600" cy="5337849"/>
            <a:chOff x="0" y="0"/>
            <a:chExt cx="1083114" cy="356210"/>
          </a:xfrm>
        </p:grpSpPr>
        <p:sp>
          <p:nvSpPr>
            <p:cNvPr name="Freeform 3" id="3"/>
            <p:cNvSpPr/>
            <p:nvPr/>
          </p:nvSpPr>
          <p:spPr>
            <a:xfrm flipH="false" flipV="false" rot="0">
              <a:off x="0" y="0"/>
              <a:ext cx="1083114" cy="356210"/>
            </a:xfrm>
            <a:custGeom>
              <a:avLst/>
              <a:gdLst/>
              <a:ahLst/>
              <a:cxnLst/>
              <a:rect r="r" b="b" t="t" l="l"/>
              <a:pathLst>
                <a:path h="356210" w="1083114">
                  <a:moveTo>
                    <a:pt x="0" y="0"/>
                  </a:moveTo>
                  <a:lnTo>
                    <a:pt x="1083114" y="0"/>
                  </a:lnTo>
                  <a:lnTo>
                    <a:pt x="1083114" y="356210"/>
                  </a:lnTo>
                  <a:lnTo>
                    <a:pt x="0" y="356210"/>
                  </a:lnTo>
                  <a:close/>
                </a:path>
              </a:pathLst>
            </a:custGeom>
            <a:blipFill>
              <a:blip r:embed="rId2"/>
              <a:stretch>
                <a:fillRect l="0" t="-51292" r="0" b="-51292"/>
              </a:stretch>
            </a:blipFill>
          </p:spPr>
        </p:sp>
      </p:grpSp>
      <p:sp>
        <p:nvSpPr>
          <p:cNvPr name="TextBox 4" id="4"/>
          <p:cNvSpPr txBox="true"/>
          <p:nvPr/>
        </p:nvSpPr>
        <p:spPr>
          <a:xfrm rot="0">
            <a:off x="1028700" y="1590675"/>
            <a:ext cx="16230600" cy="989954"/>
          </a:xfrm>
          <a:prstGeom prst="rect">
            <a:avLst/>
          </a:prstGeom>
        </p:spPr>
        <p:txBody>
          <a:bodyPr anchor="t" rtlCol="false" tIns="0" lIns="0" bIns="0" rIns="0">
            <a:spAutoFit/>
          </a:bodyPr>
          <a:lstStyle/>
          <a:p>
            <a:pPr algn="ctr">
              <a:lnSpc>
                <a:spcPts val="6328"/>
              </a:lnSpc>
            </a:pPr>
            <a:r>
              <a:rPr lang="en-US" sz="10206">
                <a:solidFill>
                  <a:srgbClr val="C1FF72"/>
                </a:solidFill>
                <a:latin typeface="RQND Pro UltraWide"/>
                <a:ea typeface="RQND Pro UltraWide"/>
                <a:cs typeface="RQND Pro UltraWide"/>
                <a:sym typeface="RQND Pro UltraWide"/>
              </a:rPr>
              <a:t>TERIMA KASIH</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028700" y="3013570"/>
            <a:ext cx="7241002" cy="5665174"/>
            <a:chOff x="0" y="0"/>
            <a:chExt cx="1033837" cy="808847"/>
          </a:xfrm>
        </p:grpSpPr>
        <p:sp>
          <p:nvSpPr>
            <p:cNvPr name="Freeform 3" id="3"/>
            <p:cNvSpPr/>
            <p:nvPr/>
          </p:nvSpPr>
          <p:spPr>
            <a:xfrm flipH="false" flipV="false" rot="0">
              <a:off x="0" y="0"/>
              <a:ext cx="1033837" cy="808847"/>
            </a:xfrm>
            <a:custGeom>
              <a:avLst/>
              <a:gdLst/>
              <a:ahLst/>
              <a:cxnLst/>
              <a:rect r="r" b="b" t="t" l="l"/>
              <a:pathLst>
                <a:path h="808847" w="1033837">
                  <a:moveTo>
                    <a:pt x="0" y="0"/>
                  </a:moveTo>
                  <a:lnTo>
                    <a:pt x="1033837" y="0"/>
                  </a:lnTo>
                  <a:lnTo>
                    <a:pt x="1033837" y="808847"/>
                  </a:lnTo>
                  <a:lnTo>
                    <a:pt x="0" y="808847"/>
                  </a:lnTo>
                  <a:close/>
                </a:path>
              </a:pathLst>
            </a:custGeom>
            <a:blipFill>
              <a:blip r:embed="rId2"/>
              <a:stretch>
                <a:fillRect l="-8604" t="0" r="-8604" b="0"/>
              </a:stretch>
            </a:blipFill>
          </p:spPr>
        </p:sp>
      </p:grpSp>
      <p:sp>
        <p:nvSpPr>
          <p:cNvPr name="Freeform 4" id="4"/>
          <p:cNvSpPr/>
          <p:nvPr/>
        </p:nvSpPr>
        <p:spPr>
          <a:xfrm flipH="false" flipV="false" rot="0">
            <a:off x="13353391" y="2127446"/>
            <a:ext cx="3761020" cy="450161"/>
          </a:xfrm>
          <a:custGeom>
            <a:avLst/>
            <a:gdLst/>
            <a:ahLst/>
            <a:cxnLst/>
            <a:rect r="r" b="b" t="t" l="l"/>
            <a:pathLst>
              <a:path h="450161" w="3761020">
                <a:moveTo>
                  <a:pt x="0" y="0"/>
                </a:moveTo>
                <a:lnTo>
                  <a:pt x="3761020" y="0"/>
                </a:lnTo>
                <a:lnTo>
                  <a:pt x="3761020" y="450161"/>
                </a:lnTo>
                <a:lnTo>
                  <a:pt x="0" y="45016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1028700" y="1590675"/>
            <a:ext cx="11474494" cy="986932"/>
          </a:xfrm>
          <a:prstGeom prst="rect">
            <a:avLst/>
          </a:prstGeom>
        </p:spPr>
        <p:txBody>
          <a:bodyPr anchor="t" rtlCol="false" tIns="0" lIns="0" bIns="0" rIns="0">
            <a:spAutoFit/>
          </a:bodyPr>
          <a:lstStyle/>
          <a:p>
            <a:pPr algn="l">
              <a:lnSpc>
                <a:spcPts val="6328"/>
              </a:lnSpc>
            </a:pPr>
            <a:r>
              <a:rPr lang="en-US" sz="10206">
                <a:solidFill>
                  <a:srgbClr val="C1FF72"/>
                </a:solidFill>
                <a:latin typeface="RQND Pro UltraWide"/>
                <a:ea typeface="RQND Pro UltraWide"/>
                <a:cs typeface="RQND Pro UltraWide"/>
                <a:sym typeface="RQND Pro UltraWide"/>
              </a:rPr>
              <a:t>APA ITU CNN?</a:t>
            </a:r>
          </a:p>
        </p:txBody>
      </p:sp>
      <p:sp>
        <p:nvSpPr>
          <p:cNvPr name="TextBox 6" id="6"/>
          <p:cNvSpPr txBox="true"/>
          <p:nvPr/>
        </p:nvSpPr>
        <p:spPr>
          <a:xfrm rot="0">
            <a:off x="8864834" y="2975470"/>
            <a:ext cx="8394466" cy="5703274"/>
          </a:xfrm>
          <a:prstGeom prst="rect">
            <a:avLst/>
          </a:prstGeom>
        </p:spPr>
        <p:txBody>
          <a:bodyPr anchor="t" rtlCol="false" tIns="0" lIns="0" bIns="0" rIns="0">
            <a:spAutoFit/>
          </a:bodyPr>
          <a:lstStyle/>
          <a:p>
            <a:pPr algn="just">
              <a:lnSpc>
                <a:spcPts val="3017"/>
              </a:lnSpc>
            </a:pPr>
            <a:r>
              <a:rPr lang="en-US" sz="2155" spc="-43">
                <a:solidFill>
                  <a:srgbClr val="FFFFFF"/>
                </a:solidFill>
                <a:latin typeface="Helvetica World"/>
                <a:ea typeface="Helvetica World"/>
                <a:cs typeface="Helvetica World"/>
                <a:sym typeface="Helvetica World"/>
              </a:rPr>
              <a:t>     Convolutional Neural Networks (CNN) adalah jenis jaringan saraf tiruan yang dirancang khusus untuk memproses data dengan struktur grid, seperti gambar. CNN terdiri dari beberapa lapisan-lapisan utama, yaitu:</a:t>
            </a:r>
          </a:p>
          <a:p>
            <a:pPr algn="just">
              <a:lnSpc>
                <a:spcPts val="3017"/>
              </a:lnSpc>
            </a:pPr>
          </a:p>
          <a:p>
            <a:pPr algn="just" marL="465418" indent="-232709" lvl="1">
              <a:lnSpc>
                <a:spcPts val="3017"/>
              </a:lnSpc>
              <a:buAutoNum type="arabicPeriod" startAt="1"/>
            </a:pPr>
            <a:r>
              <a:rPr lang="en-US" sz="2155" spc="-43">
                <a:solidFill>
                  <a:srgbClr val="FFFFFF"/>
                </a:solidFill>
                <a:latin typeface="Helvetica World"/>
                <a:ea typeface="Helvetica World"/>
                <a:cs typeface="Helvetica World"/>
                <a:sym typeface="Helvetica World"/>
              </a:rPr>
              <a:t>Lapisan Konvolusi (Convolutional Layer): Mengekstraksi fitur dari gambar menggunakan kernel atau filter.</a:t>
            </a:r>
          </a:p>
          <a:p>
            <a:pPr algn="just" marL="465418" indent="-232709" lvl="1">
              <a:lnSpc>
                <a:spcPts val="3017"/>
              </a:lnSpc>
              <a:buAutoNum type="arabicPeriod" startAt="1"/>
            </a:pPr>
            <a:r>
              <a:rPr lang="en-US" sz="2155" spc="-43">
                <a:solidFill>
                  <a:srgbClr val="FFFFFF"/>
                </a:solidFill>
                <a:latin typeface="Helvetica World"/>
                <a:ea typeface="Helvetica World"/>
                <a:cs typeface="Helvetica World"/>
                <a:sym typeface="Helvetica World"/>
              </a:rPr>
              <a:t>Lapisan Pooling (Pooling Layer): Mengurangi dimensi data untuk mengurangi kompleksitas dan overfitting.</a:t>
            </a:r>
          </a:p>
          <a:p>
            <a:pPr algn="just" marL="465418" indent="-232709" lvl="1">
              <a:lnSpc>
                <a:spcPts val="3017"/>
              </a:lnSpc>
              <a:buAutoNum type="arabicPeriod" startAt="1"/>
            </a:pPr>
            <a:r>
              <a:rPr lang="en-US" sz="2155" spc="-43">
                <a:solidFill>
                  <a:srgbClr val="FFFFFF"/>
                </a:solidFill>
                <a:latin typeface="Helvetica World"/>
                <a:ea typeface="Helvetica World"/>
                <a:cs typeface="Helvetica World"/>
                <a:sym typeface="Helvetica World"/>
              </a:rPr>
              <a:t>Lapisan Fully Connected (Dense Layer): Menggabungkan fitur yang diekstraksi untuk klasifikasi akhir.</a:t>
            </a:r>
          </a:p>
          <a:p>
            <a:pPr algn="just">
              <a:lnSpc>
                <a:spcPts val="3017"/>
              </a:lnSpc>
            </a:pPr>
          </a:p>
          <a:p>
            <a:pPr algn="just">
              <a:lnSpc>
                <a:spcPts val="3017"/>
              </a:lnSpc>
              <a:spcBef>
                <a:spcPct val="0"/>
              </a:spcBef>
            </a:pPr>
            <a:r>
              <a:rPr lang="en-US" sz="2155" spc="-43">
                <a:solidFill>
                  <a:srgbClr val="FFFFFF"/>
                </a:solidFill>
                <a:latin typeface="Helvetica World"/>
                <a:ea typeface="Helvetica World"/>
                <a:cs typeface="Helvetica World"/>
                <a:sym typeface="Helvetica World"/>
              </a:rPr>
              <a:t>    </a:t>
            </a:r>
            <a:r>
              <a:rPr lang="en-US" sz="2155" spc="-43">
                <a:solidFill>
                  <a:srgbClr val="FFFFFF"/>
                </a:solidFill>
                <a:latin typeface="Helvetica World"/>
                <a:ea typeface="Helvetica World"/>
                <a:cs typeface="Helvetica World"/>
                <a:sym typeface="Helvetica World"/>
              </a:rPr>
              <a:t>CNN sangat efektif dalam tugas-tugas seperti klasifikasi gambar, deteksi objek, dan segmentasi gambar karena kemampuannya dalam mengenali pola spasial dan hierarkis dalam data.</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028700" y="3623709"/>
            <a:ext cx="8255925" cy="5634591"/>
            <a:chOff x="0" y="0"/>
            <a:chExt cx="11007900" cy="7512788"/>
          </a:xfrm>
        </p:grpSpPr>
        <p:pic>
          <p:nvPicPr>
            <p:cNvPr name="Picture 3" id="3"/>
            <p:cNvPicPr>
              <a:picLocks noChangeAspect="true"/>
            </p:cNvPicPr>
            <p:nvPr/>
          </p:nvPicPr>
          <p:blipFill>
            <a:blip r:embed="rId2"/>
            <a:srcRect l="25690" t="0" r="25690" b="0"/>
            <a:stretch>
              <a:fillRect/>
            </a:stretch>
          </p:blipFill>
          <p:spPr>
            <a:xfrm flipH="false" flipV="false">
              <a:off x="0" y="0"/>
              <a:ext cx="5472200" cy="7512788"/>
            </a:xfrm>
            <a:prstGeom prst="rect">
              <a:avLst/>
            </a:prstGeom>
          </p:spPr>
        </p:pic>
        <p:pic>
          <p:nvPicPr>
            <p:cNvPr name="Picture 4" id="4"/>
            <p:cNvPicPr>
              <a:picLocks noChangeAspect="true"/>
            </p:cNvPicPr>
            <p:nvPr/>
          </p:nvPicPr>
          <p:blipFill>
            <a:blip r:embed="rId3"/>
            <a:srcRect l="29514" t="0" r="29514" b="0"/>
            <a:stretch>
              <a:fillRect/>
            </a:stretch>
          </p:blipFill>
          <p:spPr>
            <a:xfrm flipH="false" flipV="false">
              <a:off x="5535700" y="0"/>
              <a:ext cx="5472200" cy="7512788"/>
            </a:xfrm>
            <a:prstGeom prst="rect">
              <a:avLst/>
            </a:prstGeom>
          </p:spPr>
        </p:pic>
      </p:grpSp>
      <p:sp>
        <p:nvSpPr>
          <p:cNvPr name="TextBox 5" id="5"/>
          <p:cNvSpPr txBox="true"/>
          <p:nvPr/>
        </p:nvSpPr>
        <p:spPr>
          <a:xfrm rot="0">
            <a:off x="1028700" y="1590675"/>
            <a:ext cx="12157563" cy="1784008"/>
          </a:xfrm>
          <a:prstGeom prst="rect">
            <a:avLst/>
          </a:prstGeom>
        </p:spPr>
        <p:txBody>
          <a:bodyPr anchor="t" rtlCol="false" tIns="0" lIns="0" bIns="0" rIns="0">
            <a:spAutoFit/>
          </a:bodyPr>
          <a:lstStyle/>
          <a:p>
            <a:pPr algn="l">
              <a:lnSpc>
                <a:spcPts val="6328"/>
              </a:lnSpc>
            </a:pPr>
            <a:r>
              <a:rPr lang="en-US" sz="10206">
                <a:solidFill>
                  <a:srgbClr val="C1FF72"/>
                </a:solidFill>
                <a:latin typeface="RQND Pro UltraWide"/>
                <a:ea typeface="RQND Pro UltraWide"/>
                <a:cs typeface="RQND Pro UltraWide"/>
                <a:sym typeface="RQND Pro UltraWide"/>
              </a:rPr>
              <a:t>DATASET YANG DIGUNAKAN</a:t>
            </a:r>
          </a:p>
        </p:txBody>
      </p:sp>
      <p:sp>
        <p:nvSpPr>
          <p:cNvPr name="TextBox 6" id="6"/>
          <p:cNvSpPr txBox="true"/>
          <p:nvPr/>
        </p:nvSpPr>
        <p:spPr>
          <a:xfrm rot="0">
            <a:off x="10106952" y="3585609"/>
            <a:ext cx="7152348" cy="5672691"/>
          </a:xfrm>
          <a:prstGeom prst="rect">
            <a:avLst/>
          </a:prstGeom>
        </p:spPr>
        <p:txBody>
          <a:bodyPr anchor="t" rtlCol="false" tIns="0" lIns="0" bIns="0" rIns="0">
            <a:spAutoFit/>
          </a:bodyPr>
          <a:lstStyle/>
          <a:p>
            <a:pPr algn="just">
              <a:lnSpc>
                <a:spcPts val="3468"/>
              </a:lnSpc>
            </a:pPr>
            <a:r>
              <a:rPr lang="en-US" sz="2477" spc="-49">
                <a:solidFill>
                  <a:srgbClr val="FFFFFF"/>
                </a:solidFill>
                <a:latin typeface="Helvetica World"/>
                <a:ea typeface="Helvetica World"/>
                <a:cs typeface="Helvetica World"/>
                <a:sym typeface="Helvetica World"/>
              </a:rPr>
              <a:t>     Dataset yang digunakan dalam proyek ini adalah CIFAR-10, yang terdiri dari 60.000 gambar berwarna berukuran 32x32 piksel, dengan 10 kategori:</a:t>
            </a:r>
          </a:p>
          <a:p>
            <a:pPr algn="just">
              <a:lnSpc>
                <a:spcPts val="3468"/>
              </a:lnSpc>
            </a:pPr>
          </a:p>
          <a:p>
            <a:pPr algn="just" marL="534915" indent="-267458" lvl="1">
              <a:lnSpc>
                <a:spcPts val="3468"/>
              </a:lnSpc>
              <a:buFont typeface="Arial"/>
              <a:buChar char="•"/>
            </a:pPr>
            <a:r>
              <a:rPr lang="en-US" sz="2477" spc="-49">
                <a:solidFill>
                  <a:srgbClr val="FFFFFF"/>
                </a:solidFill>
                <a:latin typeface="Helvetica World"/>
                <a:ea typeface="Helvetica World"/>
                <a:cs typeface="Helvetica World"/>
                <a:sym typeface="Helvetica World"/>
              </a:rPr>
              <a:t>Kategori: Airplane, Automobile, Bird, Cat, Deer, Dog, Frog, Horse, Ship, Truck.</a:t>
            </a:r>
          </a:p>
          <a:p>
            <a:pPr algn="just" marL="534915" indent="-267458" lvl="1">
              <a:lnSpc>
                <a:spcPts val="3468"/>
              </a:lnSpc>
              <a:buFont typeface="Arial"/>
              <a:buChar char="•"/>
            </a:pPr>
            <a:r>
              <a:rPr lang="en-US" sz="2477" spc="-49">
                <a:solidFill>
                  <a:srgbClr val="FFFFFF"/>
                </a:solidFill>
                <a:latin typeface="Helvetica World"/>
                <a:ea typeface="Helvetica World"/>
                <a:cs typeface="Helvetica World"/>
                <a:sym typeface="Helvetica World"/>
              </a:rPr>
              <a:t>Pembagian data: 50.000 gambar untuk pelatihan dan 10.000 gambar untuk pengujian.</a:t>
            </a:r>
          </a:p>
          <a:p>
            <a:pPr algn="just" marL="534915" indent="-267458" lvl="1">
              <a:lnSpc>
                <a:spcPts val="3468"/>
              </a:lnSpc>
              <a:buFont typeface="Arial"/>
              <a:buChar char="•"/>
            </a:pPr>
            <a:r>
              <a:rPr lang="en-US" sz="2477" spc="-49">
                <a:solidFill>
                  <a:srgbClr val="FFFFFF"/>
                </a:solidFill>
                <a:latin typeface="Helvetica World"/>
                <a:ea typeface="Helvetica World"/>
                <a:cs typeface="Helvetica World"/>
                <a:sym typeface="Helvetica World"/>
              </a:rPr>
              <a:t>Format label: Label dalam bentuk numerik (0-9), yang kemudian diubah menjadi one-hot encoding.</a:t>
            </a:r>
          </a:p>
          <a:p>
            <a:pPr algn="just">
              <a:lnSpc>
                <a:spcPts val="3468"/>
              </a:lnSpc>
            </a:pPr>
          </a:p>
          <a:p>
            <a:pPr algn="just">
              <a:lnSpc>
                <a:spcPts val="3468"/>
              </a:lnSpc>
              <a:spcBef>
                <a:spcPct val="0"/>
              </a:spcBef>
            </a:pPr>
            <a:r>
              <a:rPr lang="en-US" sz="2477" spc="-49">
                <a:solidFill>
                  <a:srgbClr val="FFFFFF"/>
                </a:solidFill>
                <a:latin typeface="Helvetica World"/>
                <a:ea typeface="Helvetica World"/>
                <a:cs typeface="Helvetica World"/>
                <a:sym typeface="Helvetica World"/>
              </a:rPr>
              <a:t>     CIFAR-10 adalah dataset standar untuk evaluasi model klasifikasi gambar dalam pembelajaran mesin.</a:t>
            </a:r>
          </a:p>
        </p:txBody>
      </p:sp>
      <p:sp>
        <p:nvSpPr>
          <p:cNvPr name="TextBox 7" id="7"/>
          <p:cNvSpPr txBox="true"/>
          <p:nvPr/>
        </p:nvSpPr>
        <p:spPr>
          <a:xfrm rot="0">
            <a:off x="12455095" y="2833663"/>
            <a:ext cx="2456063" cy="541020"/>
          </a:xfrm>
          <a:prstGeom prst="rect">
            <a:avLst/>
          </a:prstGeom>
        </p:spPr>
        <p:txBody>
          <a:bodyPr anchor="t" rtlCol="false" tIns="0" lIns="0" bIns="0" rIns="0">
            <a:spAutoFit/>
          </a:bodyPr>
          <a:lstStyle/>
          <a:p>
            <a:pPr algn="ctr">
              <a:lnSpc>
                <a:spcPts val="4199"/>
              </a:lnSpc>
              <a:spcBef>
                <a:spcPct val="0"/>
              </a:spcBef>
            </a:pPr>
            <a:r>
              <a:rPr lang="en-US" b="true" sz="2999" spc="-59">
                <a:solidFill>
                  <a:srgbClr val="C1FF72"/>
                </a:solidFill>
                <a:latin typeface="Helvetica World Bold"/>
                <a:ea typeface="Helvetica World Bold"/>
                <a:cs typeface="Helvetica World Bold"/>
                <a:sym typeface="Helvetica World Bold"/>
              </a:rPr>
              <a:t>CIFAR-10</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2172473" y="6250168"/>
            <a:ext cx="2536813" cy="3008132"/>
            <a:chOff x="0" y="0"/>
            <a:chExt cx="950948" cy="1127626"/>
          </a:xfrm>
        </p:grpSpPr>
        <p:sp>
          <p:nvSpPr>
            <p:cNvPr name="Freeform 3" id="3"/>
            <p:cNvSpPr/>
            <p:nvPr/>
          </p:nvSpPr>
          <p:spPr>
            <a:xfrm flipH="false" flipV="false" rot="0">
              <a:off x="0" y="0"/>
              <a:ext cx="950948" cy="1127626"/>
            </a:xfrm>
            <a:custGeom>
              <a:avLst/>
              <a:gdLst/>
              <a:ahLst/>
              <a:cxnLst/>
              <a:rect r="r" b="b" t="t" l="l"/>
              <a:pathLst>
                <a:path h="1127626" w="950948">
                  <a:moveTo>
                    <a:pt x="0" y="0"/>
                  </a:moveTo>
                  <a:lnTo>
                    <a:pt x="950948" y="0"/>
                  </a:lnTo>
                  <a:lnTo>
                    <a:pt x="950948" y="1127626"/>
                  </a:lnTo>
                  <a:lnTo>
                    <a:pt x="0" y="1127626"/>
                  </a:lnTo>
                  <a:close/>
                </a:path>
              </a:pathLst>
            </a:custGeom>
            <a:blipFill>
              <a:blip r:embed="rId2"/>
              <a:stretch>
                <a:fillRect l="-38990" t="0" r="-38990" b="0"/>
              </a:stretch>
            </a:blipFill>
          </p:spPr>
        </p:sp>
      </p:grpSp>
      <p:sp>
        <p:nvSpPr>
          <p:cNvPr name="Freeform 4" id="4"/>
          <p:cNvSpPr/>
          <p:nvPr/>
        </p:nvSpPr>
        <p:spPr>
          <a:xfrm flipH="false" flipV="false" rot="0">
            <a:off x="1109457" y="3768752"/>
            <a:ext cx="8290338" cy="5489548"/>
          </a:xfrm>
          <a:custGeom>
            <a:avLst/>
            <a:gdLst/>
            <a:ahLst/>
            <a:cxnLst/>
            <a:rect r="r" b="b" t="t" l="l"/>
            <a:pathLst>
              <a:path h="5489548" w="8290338">
                <a:moveTo>
                  <a:pt x="0" y="0"/>
                </a:moveTo>
                <a:lnTo>
                  <a:pt x="8290339" y="0"/>
                </a:lnTo>
                <a:lnTo>
                  <a:pt x="8290339" y="5489548"/>
                </a:lnTo>
                <a:lnTo>
                  <a:pt x="0" y="5489548"/>
                </a:lnTo>
                <a:lnTo>
                  <a:pt x="0" y="0"/>
                </a:lnTo>
                <a:close/>
              </a:path>
            </a:pathLst>
          </a:custGeom>
          <a:blipFill>
            <a:blip r:embed="rId3"/>
            <a:stretch>
              <a:fillRect l="0" t="0" r="0" b="0"/>
            </a:stretch>
          </a:blipFill>
        </p:spPr>
      </p:sp>
      <p:sp>
        <p:nvSpPr>
          <p:cNvPr name="Freeform 5" id="5"/>
          <p:cNvSpPr/>
          <p:nvPr/>
        </p:nvSpPr>
        <p:spPr>
          <a:xfrm flipH="false" flipV="false" rot="0">
            <a:off x="9776558" y="3768752"/>
            <a:ext cx="7482742" cy="715481"/>
          </a:xfrm>
          <a:custGeom>
            <a:avLst/>
            <a:gdLst/>
            <a:ahLst/>
            <a:cxnLst/>
            <a:rect r="r" b="b" t="t" l="l"/>
            <a:pathLst>
              <a:path h="715481" w="7482742">
                <a:moveTo>
                  <a:pt x="0" y="0"/>
                </a:moveTo>
                <a:lnTo>
                  <a:pt x="7482742" y="0"/>
                </a:lnTo>
                <a:lnTo>
                  <a:pt x="7482742" y="715481"/>
                </a:lnTo>
                <a:lnTo>
                  <a:pt x="0" y="715481"/>
                </a:lnTo>
                <a:lnTo>
                  <a:pt x="0" y="0"/>
                </a:lnTo>
                <a:close/>
              </a:path>
            </a:pathLst>
          </a:custGeom>
          <a:blipFill>
            <a:blip r:embed="rId4"/>
            <a:stretch>
              <a:fillRect l="0" t="0" r="0" b="0"/>
            </a:stretch>
          </a:blipFill>
        </p:spPr>
      </p:sp>
      <p:sp>
        <p:nvSpPr>
          <p:cNvPr name="TextBox 6" id="6"/>
          <p:cNvSpPr txBox="true"/>
          <p:nvPr/>
        </p:nvSpPr>
        <p:spPr>
          <a:xfrm rot="0">
            <a:off x="1028700" y="1419225"/>
            <a:ext cx="16230600" cy="1237361"/>
          </a:xfrm>
          <a:prstGeom prst="rect">
            <a:avLst/>
          </a:prstGeom>
        </p:spPr>
        <p:txBody>
          <a:bodyPr anchor="t" rtlCol="false" tIns="0" lIns="0" bIns="0" rIns="0">
            <a:spAutoFit/>
          </a:bodyPr>
          <a:lstStyle/>
          <a:p>
            <a:pPr algn="l">
              <a:lnSpc>
                <a:spcPts val="4402"/>
              </a:lnSpc>
            </a:pPr>
            <a:r>
              <a:rPr lang="en-US" sz="7100">
                <a:solidFill>
                  <a:srgbClr val="C1FF72"/>
                </a:solidFill>
                <a:latin typeface="RQND Pro UltraWide"/>
                <a:ea typeface="RQND Pro UltraWide"/>
                <a:cs typeface="RQND Pro UltraWide"/>
                <a:sym typeface="RQND Pro UltraWide"/>
              </a:rPr>
              <a:t>1. IMPORT DAN LOAD DATASET CIFAR-10</a:t>
            </a:r>
          </a:p>
        </p:txBody>
      </p:sp>
      <p:sp>
        <p:nvSpPr>
          <p:cNvPr name="TextBox 7" id="7"/>
          <p:cNvSpPr txBox="true"/>
          <p:nvPr/>
        </p:nvSpPr>
        <p:spPr>
          <a:xfrm rot="0">
            <a:off x="9759742" y="4798558"/>
            <a:ext cx="7482742" cy="1099185"/>
          </a:xfrm>
          <a:prstGeom prst="rect">
            <a:avLst/>
          </a:prstGeom>
        </p:spPr>
        <p:txBody>
          <a:bodyPr anchor="t" rtlCol="false" tIns="0" lIns="0" bIns="0" rIns="0">
            <a:spAutoFit/>
          </a:bodyPr>
          <a:lstStyle/>
          <a:p>
            <a:pPr algn="just" marL="453390" indent="-226695" lvl="1">
              <a:lnSpc>
                <a:spcPts val="2940"/>
              </a:lnSpc>
              <a:buFont typeface="Arial"/>
              <a:buChar char="•"/>
            </a:pPr>
            <a:r>
              <a:rPr lang="en-US" sz="2100" spc="-42">
                <a:solidFill>
                  <a:srgbClr val="FFFFFF"/>
                </a:solidFill>
                <a:latin typeface="Helvetica World"/>
                <a:ea typeface="Helvetica World"/>
                <a:cs typeface="Helvetica World"/>
                <a:sym typeface="Helvetica World"/>
              </a:rPr>
              <a:t>Memuat dataset CIFAR-10.</a:t>
            </a:r>
          </a:p>
          <a:p>
            <a:pPr algn="just" marL="453390" indent="-226695" lvl="1">
              <a:lnSpc>
                <a:spcPts val="2940"/>
              </a:lnSpc>
              <a:buFont typeface="Arial"/>
              <a:buChar char="•"/>
            </a:pPr>
            <a:r>
              <a:rPr lang="en-US" sz="2100" spc="-42">
                <a:solidFill>
                  <a:srgbClr val="FFFFFF"/>
                </a:solidFill>
                <a:latin typeface="Helvetica World"/>
                <a:ea typeface="Helvetica World"/>
                <a:cs typeface="Helvetica World"/>
                <a:sym typeface="Helvetica World"/>
              </a:rPr>
              <a:t>menormalisasi nilai piksel (0-1).</a:t>
            </a:r>
          </a:p>
          <a:p>
            <a:pPr algn="just" marL="453390" indent="-226695" lvl="1">
              <a:lnSpc>
                <a:spcPts val="2940"/>
              </a:lnSpc>
              <a:buFont typeface="Arial"/>
              <a:buChar char="•"/>
            </a:pPr>
            <a:r>
              <a:rPr lang="en-US" sz="2100" spc="-42">
                <a:solidFill>
                  <a:srgbClr val="FFFFFF"/>
                </a:solidFill>
                <a:latin typeface="Helvetica World"/>
                <a:ea typeface="Helvetica World"/>
                <a:cs typeface="Helvetica World"/>
                <a:sym typeface="Helvetica World"/>
              </a:rPr>
              <a:t>mengubah label ke one-hot encoding.</a:t>
            </a:r>
          </a:p>
        </p:txBody>
      </p:sp>
      <p:sp>
        <p:nvSpPr>
          <p:cNvPr name="TextBox 8" id="8"/>
          <p:cNvSpPr txBox="true"/>
          <p:nvPr/>
        </p:nvSpPr>
        <p:spPr>
          <a:xfrm rot="0">
            <a:off x="4144223" y="2972004"/>
            <a:ext cx="2220807" cy="443230"/>
          </a:xfrm>
          <a:prstGeom prst="rect">
            <a:avLst/>
          </a:prstGeom>
        </p:spPr>
        <p:txBody>
          <a:bodyPr anchor="t" rtlCol="false" tIns="0" lIns="0" bIns="0" rIns="0">
            <a:spAutoFit/>
          </a:bodyPr>
          <a:lstStyle/>
          <a:p>
            <a:pPr algn="ctr">
              <a:lnSpc>
                <a:spcPts val="3499"/>
              </a:lnSpc>
              <a:spcBef>
                <a:spcPct val="0"/>
              </a:spcBef>
            </a:pPr>
            <a:r>
              <a:rPr lang="en-US" b="true" sz="2499" spc="-49">
                <a:solidFill>
                  <a:srgbClr val="C1FF72"/>
                </a:solidFill>
                <a:latin typeface="Helvetica World Bold"/>
                <a:ea typeface="Helvetica World Bold"/>
                <a:cs typeface="Helvetica World Bold"/>
                <a:sym typeface="Helvetica World Bold"/>
              </a:rPr>
              <a:t>Code</a:t>
            </a:r>
          </a:p>
        </p:txBody>
      </p:sp>
      <p:sp>
        <p:nvSpPr>
          <p:cNvPr name="TextBox 9" id="9"/>
          <p:cNvSpPr txBox="true"/>
          <p:nvPr/>
        </p:nvSpPr>
        <p:spPr>
          <a:xfrm rot="0">
            <a:off x="12390709" y="2972004"/>
            <a:ext cx="2220807" cy="443230"/>
          </a:xfrm>
          <a:prstGeom prst="rect">
            <a:avLst/>
          </a:prstGeom>
        </p:spPr>
        <p:txBody>
          <a:bodyPr anchor="t" rtlCol="false" tIns="0" lIns="0" bIns="0" rIns="0">
            <a:spAutoFit/>
          </a:bodyPr>
          <a:lstStyle/>
          <a:p>
            <a:pPr algn="ctr">
              <a:lnSpc>
                <a:spcPts val="3499"/>
              </a:lnSpc>
              <a:spcBef>
                <a:spcPct val="0"/>
              </a:spcBef>
            </a:pPr>
            <a:r>
              <a:rPr lang="en-US" b="true" sz="2499" spc="-49">
                <a:solidFill>
                  <a:srgbClr val="C1FF72"/>
                </a:solidFill>
                <a:latin typeface="Helvetica World Bold"/>
                <a:ea typeface="Helvetica World Bold"/>
                <a:cs typeface="Helvetica World Bold"/>
                <a:sym typeface="Helvetica World Bold"/>
              </a:rPr>
              <a:t>Output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6624958"/>
            <a:ext cx="9241745" cy="3662042"/>
          </a:xfrm>
          <a:custGeom>
            <a:avLst/>
            <a:gdLst/>
            <a:ahLst/>
            <a:cxnLst/>
            <a:rect r="r" b="b" t="t" l="l"/>
            <a:pathLst>
              <a:path h="3662042" w="9241745">
                <a:moveTo>
                  <a:pt x="0" y="0"/>
                </a:moveTo>
                <a:lnTo>
                  <a:pt x="9241745" y="0"/>
                </a:lnTo>
                <a:lnTo>
                  <a:pt x="9241745" y="3662042"/>
                </a:lnTo>
                <a:lnTo>
                  <a:pt x="0" y="3662042"/>
                </a:lnTo>
                <a:lnTo>
                  <a:pt x="0" y="0"/>
                </a:lnTo>
                <a:close/>
              </a:path>
            </a:pathLst>
          </a:custGeom>
          <a:blipFill>
            <a:blip r:embed="rId2"/>
            <a:stretch>
              <a:fillRect l="0" t="0" r="0" b="0"/>
            </a:stretch>
          </a:blipFill>
        </p:spPr>
      </p:sp>
      <p:grpSp>
        <p:nvGrpSpPr>
          <p:cNvPr name="Group 3" id="3"/>
          <p:cNvGrpSpPr/>
          <p:nvPr/>
        </p:nvGrpSpPr>
        <p:grpSpPr>
          <a:xfrm rot="0">
            <a:off x="7299724" y="3101315"/>
            <a:ext cx="3973504" cy="4711748"/>
            <a:chOff x="0" y="0"/>
            <a:chExt cx="950948" cy="1127626"/>
          </a:xfrm>
        </p:grpSpPr>
        <p:sp>
          <p:nvSpPr>
            <p:cNvPr name="Freeform 4" id="4"/>
            <p:cNvSpPr/>
            <p:nvPr/>
          </p:nvSpPr>
          <p:spPr>
            <a:xfrm flipH="false" flipV="false" rot="0">
              <a:off x="0" y="0"/>
              <a:ext cx="950948" cy="1127626"/>
            </a:xfrm>
            <a:custGeom>
              <a:avLst/>
              <a:gdLst/>
              <a:ahLst/>
              <a:cxnLst/>
              <a:rect r="r" b="b" t="t" l="l"/>
              <a:pathLst>
                <a:path h="1127626" w="950948">
                  <a:moveTo>
                    <a:pt x="0" y="0"/>
                  </a:moveTo>
                  <a:lnTo>
                    <a:pt x="950948" y="0"/>
                  </a:lnTo>
                  <a:lnTo>
                    <a:pt x="950948" y="1127626"/>
                  </a:lnTo>
                  <a:lnTo>
                    <a:pt x="0" y="1127626"/>
                  </a:lnTo>
                  <a:close/>
                </a:path>
              </a:pathLst>
            </a:custGeom>
            <a:blipFill>
              <a:blip r:embed="rId3"/>
              <a:stretch>
                <a:fillRect l="-10304" t="0" r="-10304" b="0"/>
              </a:stretch>
            </a:blipFill>
          </p:spPr>
        </p:sp>
      </p:grpSp>
      <p:sp>
        <p:nvSpPr>
          <p:cNvPr name="Freeform 5" id="5"/>
          <p:cNvSpPr/>
          <p:nvPr/>
        </p:nvSpPr>
        <p:spPr>
          <a:xfrm flipH="false" flipV="false" rot="0">
            <a:off x="1028700" y="3102814"/>
            <a:ext cx="5901512" cy="3449845"/>
          </a:xfrm>
          <a:custGeom>
            <a:avLst/>
            <a:gdLst/>
            <a:ahLst/>
            <a:cxnLst/>
            <a:rect r="r" b="b" t="t" l="l"/>
            <a:pathLst>
              <a:path h="3449845" w="5901512">
                <a:moveTo>
                  <a:pt x="0" y="0"/>
                </a:moveTo>
                <a:lnTo>
                  <a:pt x="5901512" y="0"/>
                </a:lnTo>
                <a:lnTo>
                  <a:pt x="5901512" y="3449845"/>
                </a:lnTo>
                <a:lnTo>
                  <a:pt x="0" y="3449845"/>
                </a:lnTo>
                <a:lnTo>
                  <a:pt x="0" y="0"/>
                </a:lnTo>
                <a:close/>
              </a:path>
            </a:pathLst>
          </a:custGeom>
          <a:blipFill>
            <a:blip r:embed="rId4"/>
            <a:stretch>
              <a:fillRect l="0" t="0" r="0" b="0"/>
            </a:stretch>
          </a:blipFill>
        </p:spPr>
      </p:sp>
      <p:sp>
        <p:nvSpPr>
          <p:cNvPr name="TextBox 6" id="6"/>
          <p:cNvSpPr txBox="true"/>
          <p:nvPr/>
        </p:nvSpPr>
        <p:spPr>
          <a:xfrm rot="0">
            <a:off x="1028700" y="1419225"/>
            <a:ext cx="16230600" cy="684911"/>
          </a:xfrm>
          <a:prstGeom prst="rect">
            <a:avLst/>
          </a:prstGeom>
        </p:spPr>
        <p:txBody>
          <a:bodyPr anchor="t" rtlCol="false" tIns="0" lIns="0" bIns="0" rIns="0">
            <a:spAutoFit/>
          </a:bodyPr>
          <a:lstStyle/>
          <a:p>
            <a:pPr algn="l">
              <a:lnSpc>
                <a:spcPts val="4402"/>
              </a:lnSpc>
            </a:pPr>
            <a:r>
              <a:rPr lang="en-US" sz="7100">
                <a:solidFill>
                  <a:srgbClr val="C1FF72"/>
                </a:solidFill>
                <a:latin typeface="RQND Pro UltraWide"/>
                <a:ea typeface="RQND Pro UltraWide"/>
                <a:cs typeface="RQND Pro UltraWide"/>
                <a:sym typeface="RQND Pro UltraWide"/>
              </a:rPr>
              <a:t>2. MEMBANGUN MODEL CNN</a:t>
            </a:r>
          </a:p>
        </p:txBody>
      </p:sp>
      <p:sp>
        <p:nvSpPr>
          <p:cNvPr name="TextBox 7" id="7"/>
          <p:cNvSpPr txBox="true"/>
          <p:nvPr/>
        </p:nvSpPr>
        <p:spPr>
          <a:xfrm rot="0">
            <a:off x="11206820" y="2343760"/>
            <a:ext cx="6052480" cy="7321352"/>
          </a:xfrm>
          <a:prstGeom prst="rect">
            <a:avLst/>
          </a:prstGeom>
        </p:spPr>
        <p:txBody>
          <a:bodyPr anchor="t" rtlCol="false" tIns="0" lIns="0" bIns="0" rIns="0">
            <a:spAutoFit/>
          </a:bodyPr>
          <a:lstStyle/>
          <a:p>
            <a:pPr algn="just" marL="496519" indent="-248260" lvl="1">
              <a:lnSpc>
                <a:spcPts val="3219"/>
              </a:lnSpc>
              <a:buFont typeface="Arial"/>
              <a:buChar char="•"/>
            </a:pPr>
            <a:r>
              <a:rPr lang="en-US" sz="2299" spc="-45">
                <a:solidFill>
                  <a:srgbClr val="FFFFFF"/>
                </a:solidFill>
                <a:latin typeface="Helvetica World"/>
                <a:ea typeface="Helvetica World"/>
                <a:cs typeface="Helvetica World"/>
                <a:sym typeface="Helvetica World"/>
              </a:rPr>
              <a:t>Fungsi: Membuat model CNN dengan 3 lapisan, konvolusi, pooling, dan lapisan dense untuk klasifikasi.</a:t>
            </a:r>
          </a:p>
          <a:p>
            <a:pPr algn="just" marL="496519" indent="-248260" lvl="1">
              <a:lnSpc>
                <a:spcPts val="3219"/>
              </a:lnSpc>
              <a:buFont typeface="Arial"/>
              <a:buChar char="•"/>
            </a:pPr>
            <a:r>
              <a:rPr lang="en-US" sz="2299" spc="-45">
                <a:solidFill>
                  <a:srgbClr val="FFFFFF"/>
                </a:solidFill>
                <a:latin typeface="Helvetica World"/>
                <a:ea typeface="Helvetica World"/>
                <a:cs typeface="Helvetica World"/>
                <a:sym typeface="Helvetica World"/>
              </a:rPr>
              <a:t>Arsitektur:</a:t>
            </a:r>
          </a:p>
          <a:p>
            <a:pPr algn="just" marL="993039" indent="-331013" lvl="2">
              <a:lnSpc>
                <a:spcPts val="3219"/>
              </a:lnSpc>
              <a:buFont typeface="Arial"/>
              <a:buChar char="⚬"/>
            </a:pPr>
            <a:r>
              <a:rPr lang="en-US" sz="2299" spc="-45">
                <a:solidFill>
                  <a:srgbClr val="FFFFFF"/>
                </a:solidFill>
                <a:latin typeface="Helvetica World"/>
                <a:ea typeface="Helvetica World"/>
                <a:cs typeface="Helvetica World"/>
                <a:sym typeface="Helvetica World"/>
              </a:rPr>
              <a:t>Conv2D: Mengekstraksi fitur dari gambar.</a:t>
            </a:r>
          </a:p>
          <a:p>
            <a:pPr algn="just" marL="993039" indent="-331013" lvl="2">
              <a:lnSpc>
                <a:spcPts val="3219"/>
              </a:lnSpc>
              <a:buFont typeface="Arial"/>
              <a:buChar char="⚬"/>
            </a:pPr>
            <a:r>
              <a:rPr lang="en-US" sz="2299" spc="-45">
                <a:solidFill>
                  <a:srgbClr val="FFFFFF"/>
                </a:solidFill>
                <a:latin typeface="Helvetica World"/>
                <a:ea typeface="Helvetica World"/>
                <a:cs typeface="Helvetica World"/>
                <a:sym typeface="Helvetica World"/>
              </a:rPr>
              <a:t>MaxPooling2D: Mengurangi dimensi data untuk efisiensi.</a:t>
            </a:r>
          </a:p>
          <a:p>
            <a:pPr algn="just" marL="993039" indent="-331013" lvl="2">
              <a:lnSpc>
                <a:spcPts val="3219"/>
              </a:lnSpc>
              <a:buFont typeface="Arial"/>
              <a:buChar char="⚬"/>
            </a:pPr>
            <a:r>
              <a:rPr lang="en-US" sz="2299" spc="-45">
                <a:solidFill>
                  <a:srgbClr val="FFFFFF"/>
                </a:solidFill>
                <a:latin typeface="Helvetica World"/>
                <a:ea typeface="Helvetica World"/>
                <a:cs typeface="Helvetica World"/>
                <a:sym typeface="Helvetica World"/>
              </a:rPr>
              <a:t>Flatten: Mengubah matriks menjadi vektor 1D.</a:t>
            </a:r>
          </a:p>
          <a:p>
            <a:pPr algn="just" marL="993039" indent="-331013" lvl="2">
              <a:lnSpc>
                <a:spcPts val="3219"/>
              </a:lnSpc>
              <a:buFont typeface="Arial"/>
              <a:buChar char="⚬"/>
            </a:pPr>
            <a:r>
              <a:rPr lang="en-US" sz="2299" spc="-45">
                <a:solidFill>
                  <a:srgbClr val="FFFFFF"/>
                </a:solidFill>
                <a:latin typeface="Helvetica World"/>
                <a:ea typeface="Helvetica World"/>
                <a:cs typeface="Helvetica World"/>
                <a:sym typeface="Helvetica World"/>
              </a:rPr>
              <a:t>Dense: Lapisan fully connected untuk klasifikasi.</a:t>
            </a:r>
          </a:p>
          <a:p>
            <a:pPr algn="just" marL="993039" indent="-331013" lvl="2">
              <a:lnSpc>
                <a:spcPts val="3219"/>
              </a:lnSpc>
              <a:buFont typeface="Arial"/>
              <a:buChar char="⚬"/>
            </a:pPr>
            <a:r>
              <a:rPr lang="en-US" sz="2299" spc="-45">
                <a:solidFill>
                  <a:srgbClr val="FFFFFF"/>
                </a:solidFill>
                <a:latin typeface="Helvetica World"/>
                <a:ea typeface="Helvetica World"/>
                <a:cs typeface="Helvetica World"/>
                <a:sym typeface="Helvetica World"/>
              </a:rPr>
              <a:t>Output layer: Menggunakan aktivasi softmax untuk 10 kelas.</a:t>
            </a:r>
          </a:p>
          <a:p>
            <a:pPr algn="just" marL="496519" indent="-248260" lvl="1">
              <a:lnSpc>
                <a:spcPts val="3219"/>
              </a:lnSpc>
              <a:spcBef>
                <a:spcPct val="0"/>
              </a:spcBef>
              <a:buFont typeface="Arial"/>
              <a:buChar char="•"/>
            </a:pPr>
            <a:r>
              <a:rPr lang="en-US" sz="2299" spc="-45">
                <a:solidFill>
                  <a:srgbClr val="FFFFFF"/>
                </a:solidFill>
                <a:latin typeface="Helvetica World"/>
                <a:ea typeface="Helvetica World"/>
                <a:cs typeface="Helvetica World"/>
                <a:sym typeface="Helvetica World"/>
              </a:rPr>
              <a:t>Kompilasi: Optimizer Adam, fungsi loss categorical_crossentropy, dan metrik akurasi.</a:t>
            </a:r>
          </a:p>
          <a:p>
            <a:pPr algn="just">
              <a:lnSpc>
                <a:spcPts val="3219"/>
              </a:lnSpc>
              <a:spcBef>
                <a:spcPct val="0"/>
              </a:spcBef>
            </a:pPr>
          </a:p>
        </p:txBody>
      </p:sp>
      <p:sp>
        <p:nvSpPr>
          <p:cNvPr name="TextBox 8" id="8"/>
          <p:cNvSpPr txBox="true"/>
          <p:nvPr/>
        </p:nvSpPr>
        <p:spPr>
          <a:xfrm rot="0">
            <a:off x="2869053" y="2362810"/>
            <a:ext cx="2220807" cy="443230"/>
          </a:xfrm>
          <a:prstGeom prst="rect">
            <a:avLst/>
          </a:prstGeom>
        </p:spPr>
        <p:txBody>
          <a:bodyPr anchor="t" rtlCol="false" tIns="0" lIns="0" bIns="0" rIns="0">
            <a:spAutoFit/>
          </a:bodyPr>
          <a:lstStyle/>
          <a:p>
            <a:pPr algn="ctr">
              <a:lnSpc>
                <a:spcPts val="3499"/>
              </a:lnSpc>
              <a:spcBef>
                <a:spcPct val="0"/>
              </a:spcBef>
            </a:pPr>
            <a:r>
              <a:rPr lang="en-US" b="true" sz="2499" spc="-49">
                <a:solidFill>
                  <a:srgbClr val="C1FF72"/>
                </a:solidFill>
                <a:latin typeface="Helvetica World Bold"/>
                <a:ea typeface="Helvetica World Bold"/>
                <a:cs typeface="Helvetica World Bold"/>
                <a:sym typeface="Helvetica World Bold"/>
              </a:rPr>
              <a:t>Code</a:t>
            </a:r>
          </a:p>
        </p:txBody>
      </p:sp>
      <p:sp>
        <p:nvSpPr>
          <p:cNvPr name="TextBox 9" id="9"/>
          <p:cNvSpPr txBox="true"/>
          <p:nvPr/>
        </p:nvSpPr>
        <p:spPr>
          <a:xfrm rot="0">
            <a:off x="8176073" y="2362810"/>
            <a:ext cx="2220807" cy="443230"/>
          </a:xfrm>
          <a:prstGeom prst="rect">
            <a:avLst/>
          </a:prstGeom>
        </p:spPr>
        <p:txBody>
          <a:bodyPr anchor="t" rtlCol="false" tIns="0" lIns="0" bIns="0" rIns="0">
            <a:spAutoFit/>
          </a:bodyPr>
          <a:lstStyle/>
          <a:p>
            <a:pPr algn="ctr">
              <a:lnSpc>
                <a:spcPts val="3499"/>
              </a:lnSpc>
              <a:spcBef>
                <a:spcPct val="0"/>
              </a:spcBef>
            </a:pPr>
            <a:r>
              <a:rPr lang="en-US" b="true" sz="2499" spc="-49">
                <a:solidFill>
                  <a:srgbClr val="C1FF72"/>
                </a:solidFill>
                <a:latin typeface="Helvetica World Bold"/>
                <a:ea typeface="Helvetica World Bold"/>
                <a:cs typeface="Helvetica World Bold"/>
                <a:sym typeface="Helvetica World Bold"/>
              </a:rPr>
              <a:t>Output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3136768"/>
            <a:ext cx="4843316" cy="2006732"/>
          </a:xfrm>
          <a:custGeom>
            <a:avLst/>
            <a:gdLst/>
            <a:ahLst/>
            <a:cxnLst/>
            <a:rect r="r" b="b" t="t" l="l"/>
            <a:pathLst>
              <a:path h="2006732" w="4843316">
                <a:moveTo>
                  <a:pt x="0" y="0"/>
                </a:moveTo>
                <a:lnTo>
                  <a:pt x="4843316" y="0"/>
                </a:lnTo>
                <a:lnTo>
                  <a:pt x="4843316" y="2006732"/>
                </a:lnTo>
                <a:lnTo>
                  <a:pt x="0" y="2006732"/>
                </a:lnTo>
                <a:lnTo>
                  <a:pt x="0" y="0"/>
                </a:lnTo>
                <a:close/>
              </a:path>
            </a:pathLst>
          </a:custGeom>
          <a:blipFill>
            <a:blip r:embed="rId2"/>
            <a:stretch>
              <a:fillRect l="0" t="0" r="0" b="0"/>
            </a:stretch>
          </a:blipFill>
        </p:spPr>
      </p:sp>
      <p:sp>
        <p:nvSpPr>
          <p:cNvPr name="Freeform 3" id="3"/>
          <p:cNvSpPr/>
          <p:nvPr/>
        </p:nvSpPr>
        <p:spPr>
          <a:xfrm flipH="false" flipV="false" rot="0">
            <a:off x="6612952" y="3136768"/>
            <a:ext cx="10646348" cy="3792762"/>
          </a:xfrm>
          <a:custGeom>
            <a:avLst/>
            <a:gdLst/>
            <a:ahLst/>
            <a:cxnLst/>
            <a:rect r="r" b="b" t="t" l="l"/>
            <a:pathLst>
              <a:path h="3792762" w="10646348">
                <a:moveTo>
                  <a:pt x="0" y="0"/>
                </a:moveTo>
                <a:lnTo>
                  <a:pt x="10646348" y="0"/>
                </a:lnTo>
                <a:lnTo>
                  <a:pt x="10646348" y="3792761"/>
                </a:lnTo>
                <a:lnTo>
                  <a:pt x="0" y="3792761"/>
                </a:lnTo>
                <a:lnTo>
                  <a:pt x="0" y="0"/>
                </a:lnTo>
                <a:close/>
              </a:path>
            </a:pathLst>
          </a:custGeom>
          <a:blipFill>
            <a:blip r:embed="rId3"/>
            <a:stretch>
              <a:fillRect l="0" t="0" r="0" b="0"/>
            </a:stretch>
          </a:blipFill>
        </p:spPr>
      </p:sp>
      <p:sp>
        <p:nvSpPr>
          <p:cNvPr name="TextBox 4" id="4"/>
          <p:cNvSpPr txBox="true"/>
          <p:nvPr/>
        </p:nvSpPr>
        <p:spPr>
          <a:xfrm rot="0">
            <a:off x="1028700" y="1419225"/>
            <a:ext cx="16230600" cy="684911"/>
          </a:xfrm>
          <a:prstGeom prst="rect">
            <a:avLst/>
          </a:prstGeom>
        </p:spPr>
        <p:txBody>
          <a:bodyPr anchor="t" rtlCol="false" tIns="0" lIns="0" bIns="0" rIns="0">
            <a:spAutoFit/>
          </a:bodyPr>
          <a:lstStyle/>
          <a:p>
            <a:pPr algn="l">
              <a:lnSpc>
                <a:spcPts val="4402"/>
              </a:lnSpc>
            </a:pPr>
            <a:r>
              <a:rPr lang="en-US" sz="7100">
                <a:solidFill>
                  <a:srgbClr val="C1FF72"/>
                </a:solidFill>
                <a:latin typeface="RQND Pro UltraWide"/>
                <a:ea typeface="RQND Pro UltraWide"/>
                <a:cs typeface="RQND Pro UltraWide"/>
                <a:sym typeface="RQND Pro UltraWide"/>
              </a:rPr>
              <a:t>3. MELAKUKAN TRAINING</a:t>
            </a:r>
          </a:p>
        </p:txBody>
      </p:sp>
      <p:sp>
        <p:nvSpPr>
          <p:cNvPr name="TextBox 5" id="5"/>
          <p:cNvSpPr txBox="true"/>
          <p:nvPr/>
        </p:nvSpPr>
        <p:spPr>
          <a:xfrm rot="0">
            <a:off x="2117186" y="2379787"/>
            <a:ext cx="2220807" cy="443230"/>
          </a:xfrm>
          <a:prstGeom prst="rect">
            <a:avLst/>
          </a:prstGeom>
        </p:spPr>
        <p:txBody>
          <a:bodyPr anchor="t" rtlCol="false" tIns="0" lIns="0" bIns="0" rIns="0">
            <a:spAutoFit/>
          </a:bodyPr>
          <a:lstStyle/>
          <a:p>
            <a:pPr algn="ctr">
              <a:lnSpc>
                <a:spcPts val="3499"/>
              </a:lnSpc>
              <a:spcBef>
                <a:spcPct val="0"/>
              </a:spcBef>
            </a:pPr>
            <a:r>
              <a:rPr lang="en-US" b="true" sz="2499" spc="-49">
                <a:solidFill>
                  <a:srgbClr val="C1FF72"/>
                </a:solidFill>
                <a:latin typeface="Helvetica World Bold"/>
                <a:ea typeface="Helvetica World Bold"/>
                <a:cs typeface="Helvetica World Bold"/>
                <a:sym typeface="Helvetica World Bold"/>
              </a:rPr>
              <a:t>Code</a:t>
            </a:r>
          </a:p>
        </p:txBody>
      </p:sp>
      <p:sp>
        <p:nvSpPr>
          <p:cNvPr name="TextBox 6" id="6"/>
          <p:cNvSpPr txBox="true"/>
          <p:nvPr/>
        </p:nvSpPr>
        <p:spPr>
          <a:xfrm rot="0">
            <a:off x="10825722" y="2379787"/>
            <a:ext cx="2220807" cy="443230"/>
          </a:xfrm>
          <a:prstGeom prst="rect">
            <a:avLst/>
          </a:prstGeom>
        </p:spPr>
        <p:txBody>
          <a:bodyPr anchor="t" rtlCol="false" tIns="0" lIns="0" bIns="0" rIns="0">
            <a:spAutoFit/>
          </a:bodyPr>
          <a:lstStyle/>
          <a:p>
            <a:pPr algn="ctr">
              <a:lnSpc>
                <a:spcPts val="3499"/>
              </a:lnSpc>
              <a:spcBef>
                <a:spcPct val="0"/>
              </a:spcBef>
            </a:pPr>
            <a:r>
              <a:rPr lang="en-US" b="true" sz="2499" spc="-49">
                <a:solidFill>
                  <a:srgbClr val="C1FF72"/>
                </a:solidFill>
                <a:latin typeface="Helvetica World Bold"/>
                <a:ea typeface="Helvetica World Bold"/>
                <a:cs typeface="Helvetica World Bold"/>
                <a:sym typeface="Helvetica World Bold"/>
              </a:rPr>
              <a:t>Output</a:t>
            </a:r>
          </a:p>
        </p:txBody>
      </p:sp>
      <p:grpSp>
        <p:nvGrpSpPr>
          <p:cNvPr name="Group 7" id="7"/>
          <p:cNvGrpSpPr/>
          <p:nvPr/>
        </p:nvGrpSpPr>
        <p:grpSpPr>
          <a:xfrm rot="0">
            <a:off x="1028700" y="5457825"/>
            <a:ext cx="4872537" cy="4268966"/>
            <a:chOff x="0" y="0"/>
            <a:chExt cx="1033837" cy="905773"/>
          </a:xfrm>
        </p:grpSpPr>
        <p:sp>
          <p:nvSpPr>
            <p:cNvPr name="Freeform 8" id="8"/>
            <p:cNvSpPr/>
            <p:nvPr/>
          </p:nvSpPr>
          <p:spPr>
            <a:xfrm flipH="false" flipV="false" rot="0">
              <a:off x="0" y="0"/>
              <a:ext cx="1033837" cy="905773"/>
            </a:xfrm>
            <a:custGeom>
              <a:avLst/>
              <a:gdLst/>
              <a:ahLst/>
              <a:cxnLst/>
              <a:rect r="r" b="b" t="t" l="l"/>
              <a:pathLst>
                <a:path h="905773" w="1033837">
                  <a:moveTo>
                    <a:pt x="0" y="0"/>
                  </a:moveTo>
                  <a:lnTo>
                    <a:pt x="1033837" y="0"/>
                  </a:lnTo>
                  <a:lnTo>
                    <a:pt x="1033837" y="905773"/>
                  </a:lnTo>
                  <a:lnTo>
                    <a:pt x="0" y="905773"/>
                  </a:lnTo>
                  <a:close/>
                </a:path>
              </a:pathLst>
            </a:custGeom>
            <a:blipFill>
              <a:blip r:embed="rId4"/>
              <a:stretch>
                <a:fillRect l="-15627" t="0" r="-15627" b="0"/>
              </a:stretch>
            </a:blipFill>
          </p:spPr>
        </p:sp>
      </p:grpSp>
      <p:sp>
        <p:nvSpPr>
          <p:cNvPr name="TextBox 9" id="9"/>
          <p:cNvSpPr txBox="true"/>
          <p:nvPr/>
        </p:nvSpPr>
        <p:spPr>
          <a:xfrm rot="0">
            <a:off x="6612952" y="7259320"/>
            <a:ext cx="10646348" cy="1998980"/>
          </a:xfrm>
          <a:prstGeom prst="rect">
            <a:avLst/>
          </a:prstGeom>
        </p:spPr>
        <p:txBody>
          <a:bodyPr anchor="t" rtlCol="false" tIns="0" lIns="0" bIns="0" rIns="0">
            <a:spAutoFit/>
          </a:bodyPr>
          <a:lstStyle/>
          <a:p>
            <a:pPr algn="just" marL="496571" indent="-248285" lvl="1">
              <a:lnSpc>
                <a:spcPts val="3220"/>
              </a:lnSpc>
              <a:buFont typeface="Arial"/>
              <a:buChar char="•"/>
            </a:pPr>
            <a:r>
              <a:rPr lang="en-US" sz="2300" spc="-46">
                <a:solidFill>
                  <a:srgbClr val="FFFFFF"/>
                </a:solidFill>
                <a:latin typeface="Helvetica World"/>
                <a:ea typeface="Helvetica World"/>
                <a:cs typeface="Helvetica World"/>
                <a:sym typeface="Helvetica World"/>
              </a:rPr>
              <a:t>Melatih model CNN yang telah dibuat menggunakan data pelatihan (x_train dan y_train).</a:t>
            </a:r>
          </a:p>
          <a:p>
            <a:pPr algn="just" marL="496571" indent="-248285" lvl="1">
              <a:lnSpc>
                <a:spcPts val="3220"/>
              </a:lnSpc>
              <a:buFont typeface="Arial"/>
              <a:buChar char="•"/>
            </a:pPr>
            <a:r>
              <a:rPr lang="en-US" sz="2300" spc="-46">
                <a:solidFill>
                  <a:srgbClr val="FFFFFF"/>
                </a:solidFill>
                <a:latin typeface="Helvetica World"/>
                <a:ea typeface="Helvetica World"/>
                <a:cs typeface="Helvetica World"/>
                <a:sym typeface="Helvetica World"/>
              </a:rPr>
              <a:t>Proses pelatihan dilakukan selama 10 epoch, dengan validasi menggunakan data uji (x_test dan y_test) di setiap epoch.</a:t>
            </a:r>
          </a:p>
          <a:p>
            <a:pPr algn="just" marL="496571" indent="-248285" lvl="1">
              <a:lnSpc>
                <a:spcPts val="3220"/>
              </a:lnSpc>
              <a:buFont typeface="Arial"/>
              <a:buChar char="•"/>
            </a:pPr>
            <a:r>
              <a:rPr lang="en-US" sz="2300" spc="-46">
                <a:solidFill>
                  <a:srgbClr val="FFFFFF"/>
                </a:solidFill>
                <a:latin typeface="Helvetica World"/>
                <a:ea typeface="Helvetica World"/>
                <a:cs typeface="Helvetica World"/>
                <a:sym typeface="Helvetica World"/>
              </a:rPr>
              <a:t>Hasil pelatihan, termasuk akurasi dan loss, disimpan dalam objek history.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023651" y="3089961"/>
            <a:ext cx="4294861" cy="6168339"/>
          </a:xfrm>
          <a:custGeom>
            <a:avLst/>
            <a:gdLst/>
            <a:ahLst/>
            <a:cxnLst/>
            <a:rect r="r" b="b" t="t" l="l"/>
            <a:pathLst>
              <a:path h="6168339" w="4294861">
                <a:moveTo>
                  <a:pt x="0" y="0"/>
                </a:moveTo>
                <a:lnTo>
                  <a:pt x="4294861" y="0"/>
                </a:lnTo>
                <a:lnTo>
                  <a:pt x="4294861" y="6168339"/>
                </a:lnTo>
                <a:lnTo>
                  <a:pt x="0" y="6168339"/>
                </a:lnTo>
                <a:lnTo>
                  <a:pt x="0" y="0"/>
                </a:lnTo>
                <a:close/>
              </a:path>
            </a:pathLst>
          </a:custGeom>
          <a:blipFill>
            <a:blip r:embed="rId2"/>
            <a:stretch>
              <a:fillRect l="0" t="0" r="0" b="0"/>
            </a:stretch>
          </a:blipFill>
        </p:spPr>
      </p:sp>
      <p:sp>
        <p:nvSpPr>
          <p:cNvPr name="Freeform 3" id="3"/>
          <p:cNvSpPr/>
          <p:nvPr/>
        </p:nvSpPr>
        <p:spPr>
          <a:xfrm flipH="false" flipV="false" rot="0">
            <a:off x="5442337" y="3089961"/>
            <a:ext cx="7010408" cy="3724279"/>
          </a:xfrm>
          <a:custGeom>
            <a:avLst/>
            <a:gdLst/>
            <a:ahLst/>
            <a:cxnLst/>
            <a:rect r="r" b="b" t="t" l="l"/>
            <a:pathLst>
              <a:path h="3724279" w="7010408">
                <a:moveTo>
                  <a:pt x="0" y="0"/>
                </a:moveTo>
                <a:lnTo>
                  <a:pt x="7010408" y="0"/>
                </a:lnTo>
                <a:lnTo>
                  <a:pt x="7010408" y="3724279"/>
                </a:lnTo>
                <a:lnTo>
                  <a:pt x="0" y="3724279"/>
                </a:lnTo>
                <a:lnTo>
                  <a:pt x="0" y="0"/>
                </a:lnTo>
                <a:close/>
              </a:path>
            </a:pathLst>
          </a:custGeom>
          <a:blipFill>
            <a:blip r:embed="rId3"/>
            <a:stretch>
              <a:fillRect l="0" t="0" r="0" b="0"/>
            </a:stretch>
          </a:blipFill>
        </p:spPr>
      </p:sp>
      <p:sp>
        <p:nvSpPr>
          <p:cNvPr name="Freeform 4" id="4"/>
          <p:cNvSpPr/>
          <p:nvPr/>
        </p:nvSpPr>
        <p:spPr>
          <a:xfrm flipH="false" flipV="false" rot="0">
            <a:off x="6784743" y="7408483"/>
            <a:ext cx="4708416" cy="1434595"/>
          </a:xfrm>
          <a:custGeom>
            <a:avLst/>
            <a:gdLst/>
            <a:ahLst/>
            <a:cxnLst/>
            <a:rect r="r" b="b" t="t" l="l"/>
            <a:pathLst>
              <a:path h="1434595" w="4708416">
                <a:moveTo>
                  <a:pt x="0" y="0"/>
                </a:moveTo>
                <a:lnTo>
                  <a:pt x="4708416" y="0"/>
                </a:lnTo>
                <a:lnTo>
                  <a:pt x="4708416" y="1434595"/>
                </a:lnTo>
                <a:lnTo>
                  <a:pt x="0" y="1434595"/>
                </a:lnTo>
                <a:lnTo>
                  <a:pt x="0" y="0"/>
                </a:lnTo>
                <a:close/>
              </a:path>
            </a:pathLst>
          </a:custGeom>
          <a:blipFill>
            <a:blip r:embed="rId4"/>
            <a:stretch>
              <a:fillRect l="0" t="0" r="0" b="0"/>
            </a:stretch>
          </a:blipFill>
        </p:spPr>
      </p:sp>
      <p:sp>
        <p:nvSpPr>
          <p:cNvPr name="Freeform 5" id="5"/>
          <p:cNvSpPr/>
          <p:nvPr/>
        </p:nvSpPr>
        <p:spPr>
          <a:xfrm flipH="false" flipV="false" rot="0">
            <a:off x="12452745" y="3089961"/>
            <a:ext cx="4806555" cy="4121621"/>
          </a:xfrm>
          <a:custGeom>
            <a:avLst/>
            <a:gdLst/>
            <a:ahLst/>
            <a:cxnLst/>
            <a:rect r="r" b="b" t="t" l="l"/>
            <a:pathLst>
              <a:path h="4121621" w="4806555">
                <a:moveTo>
                  <a:pt x="0" y="0"/>
                </a:moveTo>
                <a:lnTo>
                  <a:pt x="4806555" y="0"/>
                </a:lnTo>
                <a:lnTo>
                  <a:pt x="4806555" y="4121621"/>
                </a:lnTo>
                <a:lnTo>
                  <a:pt x="0" y="4121621"/>
                </a:lnTo>
                <a:lnTo>
                  <a:pt x="0" y="0"/>
                </a:lnTo>
                <a:close/>
              </a:path>
            </a:pathLst>
          </a:custGeom>
          <a:blipFill>
            <a:blip r:embed="rId5"/>
            <a:stretch>
              <a:fillRect l="0" t="0" r="0" b="0"/>
            </a:stretch>
          </a:blipFill>
        </p:spPr>
      </p:sp>
      <p:sp>
        <p:nvSpPr>
          <p:cNvPr name="TextBox 6" id="6"/>
          <p:cNvSpPr txBox="true"/>
          <p:nvPr/>
        </p:nvSpPr>
        <p:spPr>
          <a:xfrm rot="0">
            <a:off x="1023651" y="1280389"/>
            <a:ext cx="16230600" cy="1237361"/>
          </a:xfrm>
          <a:prstGeom prst="rect">
            <a:avLst/>
          </a:prstGeom>
        </p:spPr>
        <p:txBody>
          <a:bodyPr anchor="t" rtlCol="false" tIns="0" lIns="0" bIns="0" rIns="0">
            <a:spAutoFit/>
          </a:bodyPr>
          <a:lstStyle/>
          <a:p>
            <a:pPr algn="l">
              <a:lnSpc>
                <a:spcPts val="4402"/>
              </a:lnSpc>
            </a:pPr>
            <a:r>
              <a:rPr lang="en-US" sz="7100">
                <a:solidFill>
                  <a:srgbClr val="C1FF72"/>
                </a:solidFill>
                <a:latin typeface="RQND Pro UltraWide"/>
                <a:ea typeface="RQND Pro UltraWide"/>
                <a:cs typeface="RQND Pro UltraWide"/>
                <a:sym typeface="RQND Pro UltraWide"/>
              </a:rPr>
              <a:t>4. MENAMPILKAN AKURASI DAN CONFUSION MATRIX</a:t>
            </a:r>
          </a:p>
        </p:txBody>
      </p:sp>
      <p:sp>
        <p:nvSpPr>
          <p:cNvPr name="TextBox 7" id="7"/>
          <p:cNvSpPr txBox="true"/>
          <p:nvPr/>
        </p:nvSpPr>
        <p:spPr>
          <a:xfrm rot="0">
            <a:off x="11901169" y="7580081"/>
            <a:ext cx="5353082" cy="1470660"/>
          </a:xfrm>
          <a:prstGeom prst="rect">
            <a:avLst/>
          </a:prstGeom>
        </p:spPr>
        <p:txBody>
          <a:bodyPr anchor="t" rtlCol="false" tIns="0" lIns="0" bIns="0" rIns="0">
            <a:spAutoFit/>
          </a:bodyPr>
          <a:lstStyle/>
          <a:p>
            <a:pPr algn="just" marL="453390" indent="-226695" lvl="1">
              <a:lnSpc>
                <a:spcPts val="2940"/>
              </a:lnSpc>
              <a:buFont typeface="Arial"/>
              <a:buChar char="•"/>
            </a:pPr>
            <a:r>
              <a:rPr lang="en-US" sz="2100" spc="-42">
                <a:solidFill>
                  <a:srgbClr val="FFFFFF"/>
                </a:solidFill>
                <a:latin typeface="Helvetica World"/>
                <a:ea typeface="Helvetica World"/>
                <a:cs typeface="Helvetica World"/>
                <a:sym typeface="Helvetica World"/>
              </a:rPr>
              <a:t>Menampilkan grafik akurasi dan loss untuk data training dan validation.</a:t>
            </a:r>
          </a:p>
          <a:p>
            <a:pPr algn="just" marL="453390" indent="-226695" lvl="1">
              <a:lnSpc>
                <a:spcPts val="2940"/>
              </a:lnSpc>
              <a:spcBef>
                <a:spcPct val="0"/>
              </a:spcBef>
              <a:buFont typeface="Arial"/>
              <a:buChar char="•"/>
            </a:pPr>
            <a:r>
              <a:rPr lang="en-US" sz="2100" spc="-42">
                <a:solidFill>
                  <a:srgbClr val="FFFFFF"/>
                </a:solidFill>
                <a:latin typeface="Helvetica World"/>
                <a:ea typeface="Helvetica World"/>
                <a:cs typeface="Helvetica World"/>
                <a:sym typeface="Helvetica World"/>
              </a:rPr>
              <a:t>Menghitung dan memvisualisasikan confusion matrix.</a:t>
            </a:r>
          </a:p>
        </p:txBody>
      </p:sp>
      <p:sp>
        <p:nvSpPr>
          <p:cNvPr name="TextBox 8" id="8"/>
          <p:cNvSpPr txBox="true"/>
          <p:nvPr/>
        </p:nvSpPr>
        <p:spPr>
          <a:xfrm rot="0">
            <a:off x="2065727" y="2565375"/>
            <a:ext cx="2220807" cy="443230"/>
          </a:xfrm>
          <a:prstGeom prst="rect">
            <a:avLst/>
          </a:prstGeom>
        </p:spPr>
        <p:txBody>
          <a:bodyPr anchor="t" rtlCol="false" tIns="0" lIns="0" bIns="0" rIns="0">
            <a:spAutoFit/>
          </a:bodyPr>
          <a:lstStyle/>
          <a:p>
            <a:pPr algn="ctr">
              <a:lnSpc>
                <a:spcPts val="3499"/>
              </a:lnSpc>
              <a:spcBef>
                <a:spcPct val="0"/>
              </a:spcBef>
            </a:pPr>
            <a:r>
              <a:rPr lang="en-US" b="true" sz="2499" spc="-49">
                <a:solidFill>
                  <a:srgbClr val="C1FF72"/>
                </a:solidFill>
                <a:latin typeface="Helvetica World Bold"/>
                <a:ea typeface="Helvetica World Bold"/>
                <a:cs typeface="Helvetica World Bold"/>
                <a:sym typeface="Helvetica World Bold"/>
              </a:rPr>
              <a:t>Code</a:t>
            </a:r>
          </a:p>
        </p:txBody>
      </p:sp>
      <p:sp>
        <p:nvSpPr>
          <p:cNvPr name="TextBox 9" id="9"/>
          <p:cNvSpPr txBox="true"/>
          <p:nvPr/>
        </p:nvSpPr>
        <p:spPr>
          <a:xfrm rot="0">
            <a:off x="11270635" y="2565375"/>
            <a:ext cx="2220807" cy="443230"/>
          </a:xfrm>
          <a:prstGeom prst="rect">
            <a:avLst/>
          </a:prstGeom>
        </p:spPr>
        <p:txBody>
          <a:bodyPr anchor="t" rtlCol="false" tIns="0" lIns="0" bIns="0" rIns="0">
            <a:spAutoFit/>
          </a:bodyPr>
          <a:lstStyle/>
          <a:p>
            <a:pPr algn="ctr">
              <a:lnSpc>
                <a:spcPts val="3499"/>
              </a:lnSpc>
              <a:spcBef>
                <a:spcPct val="0"/>
              </a:spcBef>
            </a:pPr>
            <a:r>
              <a:rPr lang="en-US" b="true" sz="2499" spc="-49">
                <a:solidFill>
                  <a:srgbClr val="C1FF72"/>
                </a:solidFill>
                <a:latin typeface="Helvetica World Bold"/>
                <a:ea typeface="Helvetica World Bold"/>
                <a:cs typeface="Helvetica World Bold"/>
                <a:sym typeface="Helvetica World Bold"/>
              </a:rPr>
              <a:t>Output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9144000" y="3101315"/>
            <a:ext cx="8115300" cy="1226053"/>
          </a:xfrm>
          <a:custGeom>
            <a:avLst/>
            <a:gdLst/>
            <a:ahLst/>
            <a:cxnLst/>
            <a:rect r="r" b="b" t="t" l="l"/>
            <a:pathLst>
              <a:path h="1226053" w="8115300">
                <a:moveTo>
                  <a:pt x="0" y="0"/>
                </a:moveTo>
                <a:lnTo>
                  <a:pt x="8115300" y="0"/>
                </a:lnTo>
                <a:lnTo>
                  <a:pt x="8115300" y="1226053"/>
                </a:lnTo>
                <a:lnTo>
                  <a:pt x="0" y="1226053"/>
                </a:lnTo>
                <a:lnTo>
                  <a:pt x="0" y="0"/>
                </a:lnTo>
                <a:close/>
              </a:path>
            </a:pathLst>
          </a:custGeom>
          <a:blipFill>
            <a:blip r:embed="rId2"/>
            <a:stretch>
              <a:fillRect l="0" t="0" r="0" b="0"/>
            </a:stretch>
          </a:blipFill>
        </p:spPr>
      </p:sp>
      <p:sp>
        <p:nvSpPr>
          <p:cNvPr name="Freeform 3" id="3"/>
          <p:cNvSpPr/>
          <p:nvPr/>
        </p:nvSpPr>
        <p:spPr>
          <a:xfrm flipH="false" flipV="false" rot="0">
            <a:off x="10551150" y="5714292"/>
            <a:ext cx="5301001" cy="1037643"/>
          </a:xfrm>
          <a:custGeom>
            <a:avLst/>
            <a:gdLst/>
            <a:ahLst/>
            <a:cxnLst/>
            <a:rect r="r" b="b" t="t" l="l"/>
            <a:pathLst>
              <a:path h="1037643" w="5301001">
                <a:moveTo>
                  <a:pt x="0" y="0"/>
                </a:moveTo>
                <a:lnTo>
                  <a:pt x="5301000" y="0"/>
                </a:lnTo>
                <a:lnTo>
                  <a:pt x="5301000" y="1037642"/>
                </a:lnTo>
                <a:lnTo>
                  <a:pt x="0" y="1037642"/>
                </a:lnTo>
                <a:lnTo>
                  <a:pt x="0" y="0"/>
                </a:lnTo>
                <a:close/>
              </a:path>
            </a:pathLst>
          </a:custGeom>
          <a:blipFill>
            <a:blip r:embed="rId3"/>
            <a:stretch>
              <a:fillRect l="0" t="0" r="0" b="0"/>
            </a:stretch>
          </a:blipFill>
        </p:spPr>
      </p:sp>
      <p:sp>
        <p:nvSpPr>
          <p:cNvPr name="TextBox 4" id="4"/>
          <p:cNvSpPr txBox="true"/>
          <p:nvPr/>
        </p:nvSpPr>
        <p:spPr>
          <a:xfrm rot="0">
            <a:off x="1028700" y="1419225"/>
            <a:ext cx="16230600" cy="684911"/>
          </a:xfrm>
          <a:prstGeom prst="rect">
            <a:avLst/>
          </a:prstGeom>
        </p:spPr>
        <p:txBody>
          <a:bodyPr anchor="t" rtlCol="false" tIns="0" lIns="0" bIns="0" rIns="0">
            <a:spAutoFit/>
          </a:bodyPr>
          <a:lstStyle/>
          <a:p>
            <a:pPr algn="l">
              <a:lnSpc>
                <a:spcPts val="4402"/>
              </a:lnSpc>
            </a:pPr>
            <a:r>
              <a:rPr lang="en-US" sz="7100">
                <a:solidFill>
                  <a:srgbClr val="C1FF72"/>
                </a:solidFill>
                <a:latin typeface="RQND Pro UltraWide"/>
                <a:ea typeface="RQND Pro UltraWide"/>
                <a:cs typeface="RQND Pro UltraWide"/>
                <a:sym typeface="RQND Pro UltraWide"/>
              </a:rPr>
              <a:t>5. MENYIMPAN MODEL</a:t>
            </a:r>
          </a:p>
        </p:txBody>
      </p:sp>
      <p:sp>
        <p:nvSpPr>
          <p:cNvPr name="TextBox 5" id="5"/>
          <p:cNvSpPr txBox="true"/>
          <p:nvPr/>
        </p:nvSpPr>
        <p:spPr>
          <a:xfrm rot="0">
            <a:off x="10175410" y="7380584"/>
            <a:ext cx="6052480" cy="798836"/>
          </a:xfrm>
          <a:prstGeom prst="rect">
            <a:avLst/>
          </a:prstGeom>
        </p:spPr>
        <p:txBody>
          <a:bodyPr anchor="t" rtlCol="false" tIns="0" lIns="0" bIns="0" rIns="0">
            <a:spAutoFit/>
          </a:bodyPr>
          <a:lstStyle/>
          <a:p>
            <a:pPr algn="ctr">
              <a:lnSpc>
                <a:spcPts val="3219"/>
              </a:lnSpc>
              <a:spcBef>
                <a:spcPct val="0"/>
              </a:spcBef>
            </a:pPr>
            <a:r>
              <a:rPr lang="en-US" sz="2299" spc="-45">
                <a:solidFill>
                  <a:srgbClr val="FFFFFF"/>
                </a:solidFill>
                <a:latin typeface="Helvetica World"/>
                <a:ea typeface="Helvetica World"/>
                <a:cs typeface="Helvetica World"/>
                <a:sym typeface="Helvetica World"/>
              </a:rPr>
              <a:t>Model disimpan dalam file .h5 agar dapat digunakan kembali tanpa melatih ulang.</a:t>
            </a:r>
          </a:p>
        </p:txBody>
      </p:sp>
      <p:sp>
        <p:nvSpPr>
          <p:cNvPr name="TextBox 6" id="6"/>
          <p:cNvSpPr txBox="true"/>
          <p:nvPr/>
        </p:nvSpPr>
        <p:spPr>
          <a:xfrm rot="0">
            <a:off x="12091247" y="2362810"/>
            <a:ext cx="2220807" cy="443230"/>
          </a:xfrm>
          <a:prstGeom prst="rect">
            <a:avLst/>
          </a:prstGeom>
        </p:spPr>
        <p:txBody>
          <a:bodyPr anchor="t" rtlCol="false" tIns="0" lIns="0" bIns="0" rIns="0">
            <a:spAutoFit/>
          </a:bodyPr>
          <a:lstStyle/>
          <a:p>
            <a:pPr algn="ctr">
              <a:lnSpc>
                <a:spcPts val="3499"/>
              </a:lnSpc>
              <a:spcBef>
                <a:spcPct val="0"/>
              </a:spcBef>
            </a:pPr>
            <a:r>
              <a:rPr lang="en-US" b="true" sz="2499" spc="-49">
                <a:solidFill>
                  <a:srgbClr val="C1FF72"/>
                </a:solidFill>
                <a:latin typeface="Helvetica World Bold"/>
                <a:ea typeface="Helvetica World Bold"/>
                <a:cs typeface="Helvetica World Bold"/>
                <a:sym typeface="Helvetica World Bold"/>
              </a:rPr>
              <a:t>Code</a:t>
            </a:r>
          </a:p>
        </p:txBody>
      </p:sp>
      <p:sp>
        <p:nvSpPr>
          <p:cNvPr name="TextBox 7" id="7"/>
          <p:cNvSpPr txBox="true"/>
          <p:nvPr/>
        </p:nvSpPr>
        <p:spPr>
          <a:xfrm rot="0">
            <a:off x="12091247" y="4975786"/>
            <a:ext cx="2220807" cy="443230"/>
          </a:xfrm>
          <a:prstGeom prst="rect">
            <a:avLst/>
          </a:prstGeom>
        </p:spPr>
        <p:txBody>
          <a:bodyPr anchor="t" rtlCol="false" tIns="0" lIns="0" bIns="0" rIns="0">
            <a:spAutoFit/>
          </a:bodyPr>
          <a:lstStyle/>
          <a:p>
            <a:pPr algn="ctr">
              <a:lnSpc>
                <a:spcPts val="3499"/>
              </a:lnSpc>
              <a:spcBef>
                <a:spcPct val="0"/>
              </a:spcBef>
            </a:pPr>
            <a:r>
              <a:rPr lang="en-US" b="true" sz="2499" spc="-49">
                <a:solidFill>
                  <a:srgbClr val="C1FF72"/>
                </a:solidFill>
                <a:latin typeface="Helvetica World Bold"/>
                <a:ea typeface="Helvetica World Bold"/>
                <a:cs typeface="Helvetica World Bold"/>
                <a:sym typeface="Helvetica World Bold"/>
              </a:rPr>
              <a:t>Output</a:t>
            </a:r>
          </a:p>
        </p:txBody>
      </p:sp>
      <p:sp>
        <p:nvSpPr>
          <p:cNvPr name="Freeform 8" id="8"/>
          <p:cNvSpPr/>
          <p:nvPr/>
        </p:nvSpPr>
        <p:spPr>
          <a:xfrm flipH="false" flipV="false" rot="0">
            <a:off x="1028700" y="2400910"/>
            <a:ext cx="7788119" cy="6857390"/>
          </a:xfrm>
          <a:custGeom>
            <a:avLst/>
            <a:gdLst/>
            <a:ahLst/>
            <a:cxnLst/>
            <a:rect r="r" b="b" t="t" l="l"/>
            <a:pathLst>
              <a:path h="6857390" w="7788119">
                <a:moveTo>
                  <a:pt x="0" y="0"/>
                </a:moveTo>
                <a:lnTo>
                  <a:pt x="7788119" y="0"/>
                </a:lnTo>
                <a:lnTo>
                  <a:pt x="7788119" y="6857390"/>
                </a:lnTo>
                <a:lnTo>
                  <a:pt x="0" y="6857390"/>
                </a:lnTo>
                <a:lnTo>
                  <a:pt x="0" y="0"/>
                </a:lnTo>
                <a:close/>
              </a:path>
            </a:pathLst>
          </a:custGeom>
          <a:blipFill>
            <a:blip r:embed="rId4"/>
            <a:stretch>
              <a:fillRect l="-56121" t="-10150" r="-2480" b="-986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863173" y="7474728"/>
            <a:ext cx="8115300" cy="1114277"/>
          </a:xfrm>
          <a:custGeom>
            <a:avLst/>
            <a:gdLst/>
            <a:ahLst/>
            <a:cxnLst/>
            <a:rect r="r" b="b" t="t" l="l"/>
            <a:pathLst>
              <a:path h="1114277" w="8115300">
                <a:moveTo>
                  <a:pt x="0" y="0"/>
                </a:moveTo>
                <a:lnTo>
                  <a:pt x="8115300" y="0"/>
                </a:lnTo>
                <a:lnTo>
                  <a:pt x="8115300" y="1114277"/>
                </a:lnTo>
                <a:lnTo>
                  <a:pt x="0" y="1114277"/>
                </a:lnTo>
                <a:lnTo>
                  <a:pt x="0" y="0"/>
                </a:lnTo>
                <a:close/>
              </a:path>
            </a:pathLst>
          </a:custGeom>
          <a:blipFill>
            <a:blip r:embed="rId2"/>
            <a:stretch>
              <a:fillRect l="0" t="0" r="0" b="0"/>
            </a:stretch>
          </a:blipFill>
        </p:spPr>
      </p:sp>
      <p:sp>
        <p:nvSpPr>
          <p:cNvPr name="Freeform 3" id="3"/>
          <p:cNvSpPr/>
          <p:nvPr/>
        </p:nvSpPr>
        <p:spPr>
          <a:xfrm flipH="false" flipV="false" rot="0">
            <a:off x="1028700" y="2977180"/>
            <a:ext cx="8115300" cy="3336290"/>
          </a:xfrm>
          <a:custGeom>
            <a:avLst/>
            <a:gdLst/>
            <a:ahLst/>
            <a:cxnLst/>
            <a:rect r="r" b="b" t="t" l="l"/>
            <a:pathLst>
              <a:path h="3336290" w="8115300">
                <a:moveTo>
                  <a:pt x="0" y="0"/>
                </a:moveTo>
                <a:lnTo>
                  <a:pt x="8115300" y="0"/>
                </a:lnTo>
                <a:lnTo>
                  <a:pt x="8115300" y="3336290"/>
                </a:lnTo>
                <a:lnTo>
                  <a:pt x="0" y="3336290"/>
                </a:lnTo>
                <a:lnTo>
                  <a:pt x="0" y="0"/>
                </a:lnTo>
                <a:close/>
              </a:path>
            </a:pathLst>
          </a:custGeom>
          <a:blipFill>
            <a:blip r:embed="rId3"/>
            <a:stretch>
              <a:fillRect l="0" t="0" r="0" b="0"/>
            </a:stretch>
          </a:blipFill>
        </p:spPr>
      </p:sp>
      <p:sp>
        <p:nvSpPr>
          <p:cNvPr name="TextBox 4" id="4"/>
          <p:cNvSpPr txBox="true"/>
          <p:nvPr/>
        </p:nvSpPr>
        <p:spPr>
          <a:xfrm rot="0">
            <a:off x="1028700" y="1419225"/>
            <a:ext cx="16230600" cy="684911"/>
          </a:xfrm>
          <a:prstGeom prst="rect">
            <a:avLst/>
          </a:prstGeom>
        </p:spPr>
        <p:txBody>
          <a:bodyPr anchor="t" rtlCol="false" tIns="0" lIns="0" bIns="0" rIns="0">
            <a:spAutoFit/>
          </a:bodyPr>
          <a:lstStyle/>
          <a:p>
            <a:pPr algn="l">
              <a:lnSpc>
                <a:spcPts val="4402"/>
              </a:lnSpc>
            </a:pPr>
            <a:r>
              <a:rPr lang="en-US" sz="7100">
                <a:solidFill>
                  <a:srgbClr val="C1FF72"/>
                </a:solidFill>
                <a:latin typeface="RQND Pro UltraWide"/>
                <a:ea typeface="RQND Pro UltraWide"/>
                <a:cs typeface="RQND Pro UltraWide"/>
                <a:sym typeface="RQND Pro UltraWide"/>
              </a:rPr>
              <a:t>6. PREDIKSI</a:t>
            </a:r>
          </a:p>
        </p:txBody>
      </p:sp>
      <p:sp>
        <p:nvSpPr>
          <p:cNvPr name="TextBox 5" id="5"/>
          <p:cNvSpPr txBox="true"/>
          <p:nvPr/>
        </p:nvSpPr>
        <p:spPr>
          <a:xfrm rot="0">
            <a:off x="9801599" y="2920030"/>
            <a:ext cx="7457701" cy="1998986"/>
          </a:xfrm>
          <a:prstGeom prst="rect">
            <a:avLst/>
          </a:prstGeom>
        </p:spPr>
        <p:txBody>
          <a:bodyPr anchor="t" rtlCol="false" tIns="0" lIns="0" bIns="0" rIns="0">
            <a:spAutoFit/>
          </a:bodyPr>
          <a:lstStyle/>
          <a:p>
            <a:pPr algn="just" marL="496519" indent="-248259" lvl="1">
              <a:lnSpc>
                <a:spcPts val="3219"/>
              </a:lnSpc>
              <a:buFont typeface="Arial"/>
              <a:buChar char="•"/>
            </a:pPr>
            <a:r>
              <a:rPr lang="en-US" sz="2299" spc="-45">
                <a:solidFill>
                  <a:srgbClr val="FFFFFF"/>
                </a:solidFill>
                <a:latin typeface="Helvetica World"/>
                <a:ea typeface="Helvetica World"/>
                <a:cs typeface="Helvetica World"/>
                <a:sym typeface="Helvetica World"/>
              </a:rPr>
              <a:t>Memuat model yang telah disimpan sebelumnya dalam format .h5.</a:t>
            </a:r>
          </a:p>
          <a:p>
            <a:pPr algn="just" marL="496519" indent="-248259" lvl="1">
              <a:lnSpc>
                <a:spcPts val="3219"/>
              </a:lnSpc>
              <a:buFont typeface="Arial"/>
              <a:buChar char="•"/>
            </a:pPr>
            <a:r>
              <a:rPr lang="en-US" sz="2299" spc="-45">
                <a:solidFill>
                  <a:srgbClr val="FFFFFF"/>
                </a:solidFill>
                <a:latin typeface="Helvetica World"/>
                <a:ea typeface="Helvetica World"/>
                <a:cs typeface="Helvetica World"/>
                <a:sym typeface="Helvetica World"/>
              </a:rPr>
              <a:t>Memilih gambar pertama dari dataset pengujian.</a:t>
            </a:r>
          </a:p>
          <a:p>
            <a:pPr algn="just" marL="496519" indent="-248259" lvl="1">
              <a:lnSpc>
                <a:spcPts val="3219"/>
              </a:lnSpc>
              <a:spcBef>
                <a:spcPct val="0"/>
              </a:spcBef>
              <a:buFont typeface="Arial"/>
              <a:buChar char="•"/>
            </a:pPr>
            <a:r>
              <a:rPr lang="en-US" sz="2299" spc="-45">
                <a:solidFill>
                  <a:srgbClr val="FFFFFF"/>
                </a:solidFill>
                <a:latin typeface="Helvetica World"/>
                <a:ea typeface="Helvetica World"/>
                <a:cs typeface="Helvetica World"/>
                <a:sym typeface="Helvetica World"/>
              </a:rPr>
              <a:t>mencetak hasil prediksi dalam bentuk label class</a:t>
            </a:r>
          </a:p>
          <a:p>
            <a:pPr algn="l">
              <a:lnSpc>
                <a:spcPts val="3219"/>
              </a:lnSpc>
              <a:spcBef>
                <a:spcPct val="0"/>
              </a:spcBef>
            </a:pPr>
          </a:p>
        </p:txBody>
      </p:sp>
      <p:sp>
        <p:nvSpPr>
          <p:cNvPr name="TextBox 6" id="6"/>
          <p:cNvSpPr txBox="true"/>
          <p:nvPr/>
        </p:nvSpPr>
        <p:spPr>
          <a:xfrm rot="0">
            <a:off x="3810419" y="2333925"/>
            <a:ext cx="2220807" cy="443230"/>
          </a:xfrm>
          <a:prstGeom prst="rect">
            <a:avLst/>
          </a:prstGeom>
        </p:spPr>
        <p:txBody>
          <a:bodyPr anchor="t" rtlCol="false" tIns="0" lIns="0" bIns="0" rIns="0">
            <a:spAutoFit/>
          </a:bodyPr>
          <a:lstStyle/>
          <a:p>
            <a:pPr algn="ctr">
              <a:lnSpc>
                <a:spcPts val="3499"/>
              </a:lnSpc>
              <a:spcBef>
                <a:spcPct val="0"/>
              </a:spcBef>
            </a:pPr>
            <a:r>
              <a:rPr lang="en-US" b="true" sz="2499" spc="-49">
                <a:solidFill>
                  <a:srgbClr val="C1FF72"/>
                </a:solidFill>
                <a:latin typeface="Helvetica World Bold"/>
                <a:ea typeface="Helvetica World Bold"/>
                <a:cs typeface="Helvetica World Bold"/>
                <a:sym typeface="Helvetica World Bold"/>
              </a:rPr>
              <a:t>Code</a:t>
            </a:r>
          </a:p>
        </p:txBody>
      </p:sp>
      <p:sp>
        <p:nvSpPr>
          <p:cNvPr name="TextBox 7" id="7"/>
          <p:cNvSpPr txBox="true"/>
          <p:nvPr/>
        </p:nvSpPr>
        <p:spPr>
          <a:xfrm rot="0">
            <a:off x="3810419" y="6832816"/>
            <a:ext cx="2220807" cy="443230"/>
          </a:xfrm>
          <a:prstGeom prst="rect">
            <a:avLst/>
          </a:prstGeom>
        </p:spPr>
        <p:txBody>
          <a:bodyPr anchor="t" rtlCol="false" tIns="0" lIns="0" bIns="0" rIns="0">
            <a:spAutoFit/>
          </a:bodyPr>
          <a:lstStyle/>
          <a:p>
            <a:pPr algn="ctr">
              <a:lnSpc>
                <a:spcPts val="3499"/>
              </a:lnSpc>
              <a:spcBef>
                <a:spcPct val="0"/>
              </a:spcBef>
            </a:pPr>
            <a:r>
              <a:rPr lang="en-US" b="true" sz="2499" spc="-49">
                <a:solidFill>
                  <a:srgbClr val="C1FF72"/>
                </a:solidFill>
                <a:latin typeface="Helvetica World Bold"/>
                <a:ea typeface="Helvetica World Bold"/>
                <a:cs typeface="Helvetica World Bold"/>
                <a:sym typeface="Helvetica World Bold"/>
              </a:rPr>
              <a:t>Output</a:t>
            </a:r>
          </a:p>
        </p:txBody>
      </p:sp>
      <p:grpSp>
        <p:nvGrpSpPr>
          <p:cNvPr name="Group 8" id="8"/>
          <p:cNvGrpSpPr/>
          <p:nvPr/>
        </p:nvGrpSpPr>
        <p:grpSpPr>
          <a:xfrm rot="0">
            <a:off x="11412968" y="4919016"/>
            <a:ext cx="4234963" cy="4326646"/>
            <a:chOff x="0" y="0"/>
            <a:chExt cx="888153" cy="907381"/>
          </a:xfrm>
        </p:grpSpPr>
        <p:sp>
          <p:nvSpPr>
            <p:cNvPr name="Freeform 9" id="9"/>
            <p:cNvSpPr/>
            <p:nvPr/>
          </p:nvSpPr>
          <p:spPr>
            <a:xfrm flipH="false" flipV="false" rot="0">
              <a:off x="0" y="0"/>
              <a:ext cx="888153" cy="907381"/>
            </a:xfrm>
            <a:custGeom>
              <a:avLst/>
              <a:gdLst/>
              <a:ahLst/>
              <a:cxnLst/>
              <a:rect r="r" b="b" t="t" l="l"/>
              <a:pathLst>
                <a:path h="907381" w="888153">
                  <a:moveTo>
                    <a:pt x="0" y="0"/>
                  </a:moveTo>
                  <a:lnTo>
                    <a:pt x="888153" y="0"/>
                  </a:lnTo>
                  <a:lnTo>
                    <a:pt x="888153" y="907381"/>
                  </a:lnTo>
                  <a:lnTo>
                    <a:pt x="0" y="907381"/>
                  </a:lnTo>
                  <a:close/>
                </a:path>
              </a:pathLst>
            </a:custGeom>
            <a:blipFill>
              <a:blip r:embed="rId4"/>
              <a:stretch>
                <a:fillRect l="-26671" t="0" r="-26671" b="0"/>
              </a:stretch>
            </a:blip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DAGXc8IZsg8</dc:identifier>
  <dcterms:modified xsi:type="dcterms:W3CDTF">2011-08-01T06:04:30Z</dcterms:modified>
  <cp:revision>1</cp:revision>
  <dc:title>Green and Black Modern Futuristic Artificial intelligence Presentation</dc:title>
</cp:coreProperties>
</file>

<file path=docProps/thumbnail.jpeg>
</file>